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10" r:id="rId6"/>
  </p:sldMasterIdLst>
  <p:notesMasterIdLst>
    <p:notesMasterId r:id="rId42"/>
  </p:notesMasterIdLst>
  <p:sldIdLst>
    <p:sldId id="278" r:id="rId7"/>
    <p:sldId id="279" r:id="rId8"/>
    <p:sldId id="299" r:id="rId9"/>
    <p:sldId id="297" r:id="rId10"/>
    <p:sldId id="301" r:id="rId11"/>
    <p:sldId id="298" r:id="rId12"/>
    <p:sldId id="281" r:id="rId13"/>
    <p:sldId id="280" r:id="rId14"/>
    <p:sldId id="261" r:id="rId15"/>
    <p:sldId id="262" r:id="rId16"/>
    <p:sldId id="264" r:id="rId17"/>
    <p:sldId id="263" r:id="rId18"/>
    <p:sldId id="300" r:id="rId19"/>
    <p:sldId id="277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302" r:id="rId29"/>
    <p:sldId id="287" r:id="rId30"/>
    <p:sldId id="306" r:id="rId31"/>
    <p:sldId id="303" r:id="rId32"/>
    <p:sldId id="305" r:id="rId33"/>
    <p:sldId id="304" r:id="rId34"/>
    <p:sldId id="307" r:id="rId35"/>
    <p:sldId id="295" r:id="rId36"/>
    <p:sldId id="296" r:id="rId37"/>
    <p:sldId id="274" r:id="rId38"/>
    <p:sldId id="275" r:id="rId39"/>
    <p:sldId id="308" r:id="rId40"/>
    <p:sldId id="309" r:id="rId4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VillalbaP\Documents\IDRC\INFORMES%20SEMESTRALES\IV%20INFORME\gr&#225;fica%20tecnologias%20paises%20ing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CidL\Desktop\Libro1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CidL\AppData\Roaming\Microsoft\Excel\PORCENTAJE%20POBLACI&#211;N%20ALCANTARILLADO%20Y%20SANEAMIENTO%20MEJORADO%20(version%201).xlsb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CidL\AppData\Roaming\Microsoft\Excel\PORCENTAJE%20POBLACI&#211;N%20ALCANTARILLADO%20Y%20SANEAMIENTO%20MEJORADO%20(version%201).xlsb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IDRC\Protocolo%20Flor\Impacto%20por%20sustancia\Impactos%20alljulio%20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DRC\Protocolo%20Flor\Impacto%20por%20sustancia\Impactos%20allMAYO%20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33CC"/>
                </a:solidFill>
              </a:defRPr>
            </a:pPr>
            <a:r>
              <a:rPr lang="en-US" sz="2000" dirty="0" err="1" smtClean="0">
                <a:solidFill>
                  <a:srgbClr val="0033CC"/>
                </a:solidFill>
              </a:rPr>
              <a:t>Tratamiento</a:t>
            </a:r>
            <a:endParaRPr lang="en-US" sz="2000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2.3048750756088834E-2"/>
          <c:y val="0.2000775098425196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648785937365E-2"/>
          <c:y val="0.22801205708661418"/>
          <c:w val="0.73096951418978173"/>
          <c:h val="0.6719879429133860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30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733822399363033"/>
                  <c:y val="1.2039124015748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142766158698426"/>
                  <c:y val="-8.3359251968503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2"/>
                <c:pt idx="0">
                  <c:v>Agua Tratada</c:v>
                </c:pt>
                <c:pt idx="1">
                  <c:v>Agua No Tratada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2.2644474687997632E-2"/>
          <c:y val="0.78207135826771645"/>
          <c:w val="0.79856115524200999"/>
          <c:h val="0.16770168438277183"/>
        </c:manualLayout>
      </c:layout>
      <c:overlay val="0"/>
      <c:txPr>
        <a:bodyPr/>
        <a:lstStyle/>
        <a:p>
          <a:pPr>
            <a:defRPr sz="1600">
              <a:solidFill>
                <a:srgbClr val="0033CC"/>
              </a:solidFill>
            </a:defRPr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depthPercent val="11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7.4728270932859317E-2"/>
          <c:y val="1.6978979258247161E-2"/>
          <c:w val="0.92527175046812971"/>
          <c:h val="0.741134220291429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'Tecnologia total'!$E$7</c:f>
              <c:strCache>
                <c:ptCount val="1"/>
                <c:pt idx="0">
                  <c:v>No. de tecnologias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5476701419140615E-2"/>
                  <c:y val="-1.177411549375874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1106 </a:t>
                    </a:r>
                    <a:r>
                      <a:rPr lang="en-US" sz="1400" b="1" dirty="0" smtClean="0"/>
                      <a:t>(38%)*</a:t>
                    </a:r>
                    <a:endParaRPr lang="en-US" sz="1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29097790304002E-2"/>
                  <c:y val="-4.323672134357953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760 </a:t>
                    </a:r>
                    <a:r>
                      <a:rPr lang="en-US" sz="1400" b="1" dirty="0" smtClean="0"/>
                      <a:t>(26%)*</a:t>
                    </a:r>
                    <a:endParaRPr lang="en-US" sz="1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172863833843028E-2"/>
                  <c:y val="-1.555947644235386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493 </a:t>
                    </a:r>
                    <a:r>
                      <a:rPr lang="en-US" sz="1400" b="1" dirty="0" smtClean="0"/>
                      <a:t>(17</a:t>
                    </a:r>
                    <a:r>
                      <a:rPr lang="en-US" sz="1400" b="1" dirty="0"/>
                      <a:t>%)*</a:t>
                    </a:r>
                    <a:endParaRPr lang="en-US" sz="1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076311805296564E-3"/>
                  <c:y val="-1.257014501479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038155902647644E-3"/>
                  <c:y val="-1.4365880016905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038155902647644E-3"/>
                  <c:y val="-1.2570145014792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257014501479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8.9786750105658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519077951323822E-3"/>
                  <c:y val="-8.9786750105658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4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'Tecnologia total'!$D$8:$D$18</c:f>
              <c:strCache>
                <c:ptCount val="11"/>
                <c:pt idx="0">
                  <c:v>Lagunas de Estabilizacion</c:v>
                </c:pt>
                <c:pt idx="1">
                  <c:v>Lodos Activados</c:v>
                </c:pt>
                <c:pt idx="2">
                  <c:v>UASB</c:v>
                </c:pt>
                <c:pt idx="3">
                  <c:v>Lagunas aireadas</c:v>
                </c:pt>
                <c:pt idx="4">
                  <c:v>Wetland</c:v>
                </c:pt>
                <c:pt idx="5">
                  <c:v>Filtros Percoladores</c:v>
                </c:pt>
                <c:pt idx="6">
                  <c:v>Tanque Imhoff</c:v>
                </c:pt>
                <c:pt idx="7">
                  <c:v>Filtro Anaerobio</c:v>
                </c:pt>
                <c:pt idx="8">
                  <c:v>Tratamiento primario avanzado</c:v>
                </c:pt>
                <c:pt idx="9">
                  <c:v>Filtros sumergido aerobio</c:v>
                </c:pt>
                <c:pt idx="10">
                  <c:v>Biodiscos</c:v>
                </c:pt>
              </c:strCache>
            </c:strRef>
          </c:cat>
          <c:val>
            <c:numRef>
              <c:f>'Tecnologia total'!$E$8:$E$18</c:f>
              <c:numCache>
                <c:formatCode>General</c:formatCode>
                <c:ptCount val="11"/>
                <c:pt idx="0">
                  <c:v>1106</c:v>
                </c:pt>
                <c:pt idx="1">
                  <c:v>760</c:v>
                </c:pt>
                <c:pt idx="2">
                  <c:v>493</c:v>
                </c:pt>
                <c:pt idx="3">
                  <c:v>140</c:v>
                </c:pt>
                <c:pt idx="4">
                  <c:v>137</c:v>
                </c:pt>
                <c:pt idx="5">
                  <c:v>125</c:v>
                </c:pt>
                <c:pt idx="6">
                  <c:v>84</c:v>
                </c:pt>
                <c:pt idx="7">
                  <c:v>54</c:v>
                </c:pt>
                <c:pt idx="8">
                  <c:v>18</c:v>
                </c:pt>
                <c:pt idx="9">
                  <c:v>10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2"/>
        <c:shape val="cylinder"/>
        <c:axId val="667750272"/>
        <c:axId val="667750664"/>
        <c:axId val="0"/>
      </c:bar3DChart>
      <c:catAx>
        <c:axId val="667750272"/>
        <c:scaling>
          <c:orientation val="minMax"/>
        </c:scaling>
        <c:delete val="0"/>
        <c:axPos val="b"/>
        <c:title>
          <c:tx>
            <c:rich>
              <a:bodyPr rot="-60000"/>
              <a:lstStyle/>
              <a:p>
                <a:pPr>
                  <a:defRPr lang="es-ES" sz="1100"/>
                </a:pPr>
                <a:r>
                  <a:rPr lang="es-ES" sz="1100"/>
                  <a:t>Tecnologías</a:t>
                </a:r>
              </a:p>
            </c:rich>
          </c:tx>
          <c:layout>
            <c:manualLayout>
              <c:xMode val="edge"/>
              <c:yMode val="edge"/>
              <c:x val="0.39716356764167088"/>
              <c:y val="0.95807083333335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s-ES" sz="1200" b="0"/>
            </a:pPr>
            <a:endParaRPr lang="es-MX"/>
          </a:p>
        </c:txPr>
        <c:crossAx val="667750664"/>
        <c:crosses val="autoZero"/>
        <c:auto val="0"/>
        <c:lblAlgn val="ctr"/>
        <c:lblOffset val="100"/>
        <c:noMultiLvlLbl val="0"/>
      </c:catAx>
      <c:valAx>
        <c:axId val="667750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s-ES" sz="1100" b="1"/>
                </a:pPr>
                <a:r>
                  <a:rPr lang="en-US" sz="1400" b="1" dirty="0" err="1" smtClean="0"/>
                  <a:t>Número</a:t>
                </a:r>
                <a:r>
                  <a:rPr lang="en-US" sz="1400" b="1" dirty="0" smtClean="0"/>
                  <a:t>  </a:t>
                </a:r>
                <a:r>
                  <a:rPr lang="en-US" sz="1400" b="1" dirty="0"/>
                  <a:t>de </a:t>
                </a:r>
                <a:r>
                  <a:rPr lang="en-US" sz="1400" b="1" dirty="0" err="1" smtClean="0"/>
                  <a:t>tecnologías</a:t>
                </a:r>
                <a:r>
                  <a:rPr lang="en-US" sz="1400" b="1" dirty="0" smtClean="0"/>
                  <a:t> </a:t>
                </a:r>
              </a:p>
              <a:p>
                <a:pPr>
                  <a:defRPr lang="es-ES" sz="1100" b="1"/>
                </a:pPr>
                <a:r>
                  <a:rPr lang="en-US" sz="1400" b="1" dirty="0" err="1" smtClean="0"/>
                  <a:t>instaladas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1.2136845906010446E-2"/>
              <c:y val="0.285156404467300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900"/>
            </a:pPr>
            <a:endParaRPr lang="es-MX"/>
          </a:p>
        </c:txPr>
        <c:crossAx val="667750272"/>
        <c:crossesAt val="1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9050">
      <a:solidFill>
        <a:schemeClr val="tx1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9940282038942"/>
          <c:y val="4.6406721092292443E-2"/>
          <c:w val="0.88084012751989971"/>
          <c:h val="0.6560129396108327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-9.66521079672540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330421593450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Pais!$A$170:$A$180</c:f>
              <c:strCache>
                <c:ptCount val="11"/>
                <c:pt idx="0">
                  <c:v>Lodos activados</c:v>
                </c:pt>
                <c:pt idx="1">
                  <c:v>Lagunas de estabilización</c:v>
                </c:pt>
                <c:pt idx="2">
                  <c:v>Tratamiento primario avanzado</c:v>
                </c:pt>
                <c:pt idx="3">
                  <c:v>UASB</c:v>
                </c:pt>
                <c:pt idx="4">
                  <c:v>Lagunas aireadas</c:v>
                </c:pt>
                <c:pt idx="5">
                  <c:v>Filtros percoladores</c:v>
                </c:pt>
                <c:pt idx="6">
                  <c:v>Tanque Imhoff</c:v>
                </c:pt>
                <c:pt idx="7">
                  <c:v>Filtro sumergido aerobio</c:v>
                </c:pt>
                <c:pt idx="8">
                  <c:v>Wetland</c:v>
                </c:pt>
                <c:pt idx="9">
                  <c:v>Biodiscos</c:v>
                </c:pt>
                <c:pt idx="10">
                  <c:v>Filtro Anaerobio</c:v>
                </c:pt>
              </c:strCache>
            </c:strRef>
          </c:cat>
          <c:val>
            <c:numRef>
              <c:f>Pais!$B$170:$B$180</c:f>
              <c:numCache>
                <c:formatCode>General</c:formatCode>
                <c:ptCount val="11"/>
                <c:pt idx="0">
                  <c:v>104.1</c:v>
                </c:pt>
                <c:pt idx="1">
                  <c:v>27.1</c:v>
                </c:pt>
                <c:pt idx="2">
                  <c:v>16.100000000000001</c:v>
                </c:pt>
                <c:pt idx="3">
                  <c:v>14.2</c:v>
                </c:pt>
                <c:pt idx="4">
                  <c:v>10.3</c:v>
                </c:pt>
                <c:pt idx="5">
                  <c:v>6.4</c:v>
                </c:pt>
                <c:pt idx="6">
                  <c:v>0.9</c:v>
                </c:pt>
                <c:pt idx="7">
                  <c:v>0.70000000000000018</c:v>
                </c:pt>
                <c:pt idx="8">
                  <c:v>0.4</c:v>
                </c:pt>
                <c:pt idx="9">
                  <c:v>0.4</c:v>
                </c:pt>
                <c:pt idx="10">
                  <c:v>0.3000000000000001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667751448"/>
        <c:axId val="667753016"/>
        <c:axId val="0"/>
      </c:bar3DChart>
      <c:catAx>
        <c:axId val="66775144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667753016"/>
        <c:crosses val="autoZero"/>
        <c:auto val="1"/>
        <c:lblAlgn val="ctr"/>
        <c:lblOffset val="100"/>
        <c:noMultiLvlLbl val="0"/>
      </c:catAx>
      <c:valAx>
        <c:axId val="667753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dirty="0" smtClean="0">
                    <a:effectLst/>
                  </a:rPr>
                  <a:t>Caudal </a:t>
                </a:r>
                <a:r>
                  <a:rPr lang="en-US" sz="1400" b="0" dirty="0" err="1" smtClean="0">
                    <a:effectLst/>
                  </a:rPr>
                  <a:t>tratado</a:t>
                </a:r>
                <a:r>
                  <a:rPr lang="en-US" sz="1400" b="0" baseline="0" dirty="0" smtClean="0">
                    <a:effectLst/>
                  </a:rPr>
                  <a:t> </a:t>
                </a:r>
                <a:r>
                  <a:rPr lang="en-US" sz="1400" b="0" baseline="0" dirty="0" err="1" smtClean="0">
                    <a:effectLst/>
                  </a:rPr>
                  <a:t>acumulado</a:t>
                </a:r>
                <a:r>
                  <a:rPr lang="en-US" sz="1400" b="0" baseline="0" dirty="0" smtClean="0">
                    <a:effectLst/>
                  </a:rPr>
                  <a:t> </a:t>
                </a:r>
                <a:r>
                  <a:rPr lang="en-US" sz="1400" b="0" dirty="0" smtClean="0">
                    <a:effectLst/>
                  </a:rPr>
                  <a:t>(m</a:t>
                </a:r>
                <a:r>
                  <a:rPr lang="en-US" sz="1400" b="0" baseline="30000" dirty="0" smtClean="0">
                    <a:effectLst/>
                  </a:rPr>
                  <a:t>3</a:t>
                </a:r>
                <a:r>
                  <a:rPr lang="en-US" sz="1400" b="0" dirty="0" smtClean="0">
                    <a:effectLst/>
                  </a:rPr>
                  <a:t>/s)</a:t>
                </a:r>
                <a:endParaRPr lang="en-US" sz="1400" b="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crossAx val="6677514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995789707848031E-2"/>
          <c:y val="3.1903792198388993E-2"/>
          <c:w val="0.8976294881883542"/>
          <c:h val="0.5357192958638793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4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Hoja1!$A$9:$A$44</c:f>
              <c:strCache>
                <c:ptCount val="36"/>
                <c:pt idx="0">
                  <c:v>Lagunas de estabilización</c:v>
                </c:pt>
                <c:pt idx="1">
                  <c:v>Lodos activados</c:v>
                </c:pt>
                <c:pt idx="2">
                  <c:v>UASB</c:v>
                </c:pt>
                <c:pt idx="3">
                  <c:v>Humedales</c:v>
                </c:pt>
                <c:pt idx="4">
                  <c:v>Filtros percoladores</c:v>
                </c:pt>
                <c:pt idx="5">
                  <c:v>Lagunas aireadas</c:v>
                </c:pt>
                <c:pt idx="6">
                  <c:v>Lagunas de estabilización</c:v>
                </c:pt>
                <c:pt idx="7">
                  <c:v>Lodos activados</c:v>
                </c:pt>
                <c:pt idx="8">
                  <c:v>UASB</c:v>
                </c:pt>
                <c:pt idx="9">
                  <c:v>Humedales</c:v>
                </c:pt>
                <c:pt idx="10">
                  <c:v>Filtros percoladores</c:v>
                </c:pt>
                <c:pt idx="11">
                  <c:v>Lagunas aireadas</c:v>
                </c:pt>
                <c:pt idx="12">
                  <c:v>Lagunas de estabilización</c:v>
                </c:pt>
                <c:pt idx="13">
                  <c:v>Lodos activados</c:v>
                </c:pt>
                <c:pt idx="14">
                  <c:v>UASB</c:v>
                </c:pt>
                <c:pt idx="15">
                  <c:v>Humedales</c:v>
                </c:pt>
                <c:pt idx="16">
                  <c:v>Filtros percoladores</c:v>
                </c:pt>
                <c:pt idx="17">
                  <c:v>Lagunas aireadas</c:v>
                </c:pt>
                <c:pt idx="18">
                  <c:v>Lagunas de estabilización</c:v>
                </c:pt>
                <c:pt idx="19">
                  <c:v>Lodos activados</c:v>
                </c:pt>
                <c:pt idx="20">
                  <c:v>UASB</c:v>
                </c:pt>
                <c:pt idx="21">
                  <c:v>Humedales</c:v>
                </c:pt>
                <c:pt idx="22">
                  <c:v>Filtros percoladores</c:v>
                </c:pt>
                <c:pt idx="23">
                  <c:v>Lagunas aireadas</c:v>
                </c:pt>
                <c:pt idx="24">
                  <c:v>Lagunas de estabilización</c:v>
                </c:pt>
                <c:pt idx="25">
                  <c:v>Lodos activados</c:v>
                </c:pt>
                <c:pt idx="26">
                  <c:v>UASB</c:v>
                </c:pt>
                <c:pt idx="27">
                  <c:v>Humedales</c:v>
                </c:pt>
                <c:pt idx="28">
                  <c:v>Filtros percoladores</c:v>
                </c:pt>
                <c:pt idx="29">
                  <c:v>Lagunas aireadas</c:v>
                </c:pt>
                <c:pt idx="30">
                  <c:v>Lagunas de estabilización</c:v>
                </c:pt>
                <c:pt idx="31">
                  <c:v>Lodos activados</c:v>
                </c:pt>
                <c:pt idx="32">
                  <c:v>UASB</c:v>
                </c:pt>
                <c:pt idx="33">
                  <c:v>Humedales</c:v>
                </c:pt>
                <c:pt idx="34">
                  <c:v>Filtros percoladores</c:v>
                </c:pt>
                <c:pt idx="35">
                  <c:v>Lagunas aireadas</c:v>
                </c:pt>
              </c:strCache>
            </c:strRef>
          </c:cat>
          <c:val>
            <c:numRef>
              <c:f>Hoja1!$B$9:$B$44</c:f>
              <c:numCache>
                <c:formatCode>General</c:formatCode>
                <c:ptCount val="36"/>
                <c:pt idx="0">
                  <c:v>42</c:v>
                </c:pt>
                <c:pt idx="1">
                  <c:v>12</c:v>
                </c:pt>
                <c:pt idx="2">
                  <c:v>30</c:v>
                </c:pt>
                <c:pt idx="3">
                  <c:v>0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64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35</c:v>
                </c:pt>
                <c:pt idx="12">
                  <c:v>31</c:v>
                </c:pt>
                <c:pt idx="13">
                  <c:v>39</c:v>
                </c:pt>
                <c:pt idx="14">
                  <c:v>22</c:v>
                </c:pt>
                <c:pt idx="15">
                  <c:v>0</c:v>
                </c:pt>
                <c:pt idx="16">
                  <c:v>5</c:v>
                </c:pt>
                <c:pt idx="17">
                  <c:v>0</c:v>
                </c:pt>
                <c:pt idx="18">
                  <c:v>25</c:v>
                </c:pt>
                <c:pt idx="19">
                  <c:v>5</c:v>
                </c:pt>
                <c:pt idx="20">
                  <c:v>17.5</c:v>
                </c:pt>
                <c:pt idx="21">
                  <c:v>0</c:v>
                </c:pt>
                <c:pt idx="22">
                  <c:v>31.5</c:v>
                </c:pt>
                <c:pt idx="23">
                  <c:v>0</c:v>
                </c:pt>
                <c:pt idx="24">
                  <c:v>9</c:v>
                </c:pt>
                <c:pt idx="25">
                  <c:v>11</c:v>
                </c:pt>
                <c:pt idx="26">
                  <c:v>19</c:v>
                </c:pt>
                <c:pt idx="27">
                  <c:v>0</c:v>
                </c:pt>
                <c:pt idx="28">
                  <c:v>3</c:v>
                </c:pt>
                <c:pt idx="29">
                  <c:v>39.5</c:v>
                </c:pt>
                <c:pt idx="30">
                  <c:v>40</c:v>
                </c:pt>
                <c:pt idx="31">
                  <c:v>29</c:v>
                </c:pt>
                <c:pt idx="32">
                  <c:v>11</c:v>
                </c:pt>
                <c:pt idx="33">
                  <c:v>8</c:v>
                </c:pt>
                <c:pt idx="34">
                  <c:v>5</c:v>
                </c:pt>
                <c:pt idx="3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67762032"/>
        <c:axId val="667765560"/>
      </c:barChart>
      <c:catAx>
        <c:axId val="66776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crossAx val="667765560"/>
        <c:crosses val="autoZero"/>
        <c:auto val="1"/>
        <c:lblAlgn val="ctr"/>
        <c:lblOffset val="100"/>
        <c:tickLblSkip val="1"/>
        <c:noMultiLvlLbl val="0"/>
      </c:catAx>
      <c:valAx>
        <c:axId val="667765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7762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r>
              <a:rPr lang="en-US" sz="1600" b="1" dirty="0" err="1">
                <a:solidFill>
                  <a:schemeClr val="tx1"/>
                </a:solidFill>
              </a:rPr>
              <a:t>Flujo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predominante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de PTAR </a:t>
            </a:r>
            <a:r>
              <a:rPr lang="en-US" sz="1600" b="1" dirty="0">
                <a:solidFill>
                  <a:schemeClr val="tx1"/>
                </a:solidFill>
              </a:rPr>
              <a:t>en </a:t>
            </a:r>
            <a:r>
              <a:rPr lang="en-US" sz="1600" b="1" dirty="0" err="1" smtClean="0">
                <a:solidFill>
                  <a:schemeClr val="tx1"/>
                </a:solidFill>
              </a:rPr>
              <a:t>Brasil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703380482247272"/>
          <c:y val="9.18275582094228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057731105561553E-2"/>
          <c:y val="0.13353720222448928"/>
          <c:w val="0.69394463417108276"/>
          <c:h val="0.72178290200937223"/>
        </c:manualLayout>
      </c:layout>
      <c:ofPieChart>
        <c:ofPieType val="pie"/>
        <c:varyColors val="1"/>
        <c:ser>
          <c:idx val="0"/>
          <c:order val="0"/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3.8532268239633178E-4"/>
                  <c:y val="-4.2900762668843927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GRANDE</a:t>
                    </a:r>
                  </a:p>
                  <a:p>
                    <a:r>
                      <a:rPr lang="en-US" sz="1100"/>
                      <a:t>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783020596656236E-5"/>
                  <c:y val="-8.7340721515154748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MEDIANO</a:t>
                    </a:r>
                  </a:p>
                  <a:p>
                    <a:r>
                      <a:rPr lang="en-US" sz="1100"/>
                      <a:t>31% 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/>
                      <a:t>42%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/>
                      <a:t>24%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/>
                      <a:t>14%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/>
                      <a:t>12%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460710484664345E-2"/>
                  <c:y val="-6.4883305247782783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8%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2824324245088958"/>
                  <c:y val="2.1646252551764385E-3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PEQUEÑO
62%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Hoja3!$H$4:$H$10</c:f>
              <c:strCache>
                <c:ptCount val="7"/>
                <c:pt idx="0">
                  <c:v>GRANDE</c:v>
                </c:pt>
                <c:pt idx="1">
                  <c:v>MEDIANO </c:v>
                </c:pt>
                <c:pt idx="2">
                  <c:v>0.1-5 L/s</c:v>
                </c:pt>
                <c:pt idx="3">
                  <c:v>5.1-10  L/s</c:v>
                </c:pt>
                <c:pt idx="4">
                  <c:v>10.1-15  L/s</c:v>
                </c:pt>
                <c:pt idx="5">
                  <c:v>15.1-20  L/s</c:v>
                </c:pt>
                <c:pt idx="6">
                  <c:v>20.1-25  L/s</c:v>
                </c:pt>
              </c:strCache>
            </c:strRef>
          </c:cat>
          <c:val>
            <c:numRef>
              <c:f>Hoja3!$I$4:$I$10</c:f>
              <c:numCache>
                <c:formatCode>0%</c:formatCode>
                <c:ptCount val="7"/>
                <c:pt idx="0">
                  <c:v>7.0000000000000021E-2</c:v>
                </c:pt>
                <c:pt idx="1">
                  <c:v>0.31000000000000011</c:v>
                </c:pt>
                <c:pt idx="2">
                  <c:v>0.4200000000000001</c:v>
                </c:pt>
                <c:pt idx="3">
                  <c:v>0.24000000000000005</c:v>
                </c:pt>
                <c:pt idx="4">
                  <c:v>0.14000000000000001</c:v>
                </c:pt>
                <c:pt idx="5">
                  <c:v>0.12000000000000002</c:v>
                </c:pt>
                <c:pt idx="6">
                  <c:v>8.0000000000000029E-2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os"/>
        <c:splitPos val="5"/>
        <c:secondPieSize val="75"/>
        <c:serLines/>
      </c:ofPie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6168139361708398"/>
          <c:y val="0.45924686497521156"/>
          <c:w val="0.23831860638291641"/>
          <c:h val="0.29435367454068251"/>
        </c:manualLayout>
      </c:layout>
      <c:overlay val="0"/>
      <c:txPr>
        <a:bodyPr/>
        <a:lstStyle/>
        <a:p>
          <a:pPr>
            <a:defRPr sz="1200"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400"/>
      </a:pPr>
      <a:endParaRPr lang="es-MX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Flujo</a:t>
            </a:r>
            <a:r>
              <a:rPr lang="en-US" sz="1600" baseline="0"/>
              <a:t> predominante en P</a:t>
            </a:r>
            <a:r>
              <a:rPr lang="en-US" sz="1600"/>
              <a:t>TAR</a:t>
            </a:r>
            <a:r>
              <a:rPr lang="en-US" sz="1600" baseline="0"/>
              <a:t> en México</a:t>
            </a:r>
            <a:endParaRPr lang="en-US" sz="1600"/>
          </a:p>
        </c:rich>
      </c:tx>
      <c:layout>
        <c:manualLayout>
          <c:xMode val="edge"/>
          <c:yMode val="edge"/>
          <c:x val="0.17693877540747693"/>
          <c:y val="8.54313272997211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137251592264269E-2"/>
          <c:y val="0.20193805259309217"/>
          <c:w val="0.71553726743143231"/>
          <c:h val="0.67919329718230981"/>
        </c:manualLayout>
      </c:layout>
      <c:ofPieChart>
        <c:ofPieType val="pie"/>
        <c:varyColors val="1"/>
        <c:ser>
          <c:idx val="0"/>
          <c:order val="0"/>
          <c:dLbls>
            <c:dLbl>
              <c:idx val="0"/>
              <c:layout>
                <c:manualLayout>
                  <c:x val="5.1765529960913605E-3"/>
                  <c:y val="-1.4907009568693553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GRANDE</a:t>
                    </a:r>
                  </a:p>
                  <a:p>
                    <a:r>
                      <a:rPr lang="en-US" sz="1100"/>
                      <a:t>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19370753096623E-3"/>
                  <c:y val="-3.7677885014141703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MEDIANO</a:t>
                    </a:r>
                  </a:p>
                  <a:p>
                    <a:r>
                      <a:rPr lang="en-US" sz="1100"/>
                      <a:t>19% 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/>
                      <a:t>61%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/>
                      <a:t>18%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/>
                      <a:t>10%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829908754129972E-2"/>
                  <c:y val="-7.1216462525517638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8%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6338292569639601E-2"/>
                  <c:y val="-6.4548702245552633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4%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2824324245088958"/>
                  <c:y val="2.1646252551764385E-3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PEQUEÑO
76%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Hoja3!$N$4:$N$10</c:f>
              <c:strCache>
                <c:ptCount val="7"/>
                <c:pt idx="0">
                  <c:v>GRANDE</c:v>
                </c:pt>
                <c:pt idx="1">
                  <c:v>MEDIANO </c:v>
                </c:pt>
                <c:pt idx="2">
                  <c:v>0.1-5 L/s</c:v>
                </c:pt>
                <c:pt idx="3">
                  <c:v>5.1-10  L/s</c:v>
                </c:pt>
                <c:pt idx="4">
                  <c:v>10.1-15  L/s</c:v>
                </c:pt>
                <c:pt idx="5">
                  <c:v>15.1-20  L/s</c:v>
                </c:pt>
                <c:pt idx="6">
                  <c:v>20.1-25  L/s</c:v>
                </c:pt>
              </c:strCache>
            </c:strRef>
          </c:cat>
          <c:val>
            <c:numRef>
              <c:f>Hoja3!$O$4:$O$10</c:f>
              <c:numCache>
                <c:formatCode>0%</c:formatCode>
                <c:ptCount val="7"/>
                <c:pt idx="0">
                  <c:v>0.05</c:v>
                </c:pt>
                <c:pt idx="1">
                  <c:v>0.19</c:v>
                </c:pt>
                <c:pt idx="2">
                  <c:v>0.61000000000000021</c:v>
                </c:pt>
                <c:pt idx="3">
                  <c:v>0.18000000000000005</c:v>
                </c:pt>
                <c:pt idx="4">
                  <c:v>0.1</c:v>
                </c:pt>
                <c:pt idx="5">
                  <c:v>8.0000000000000029E-2</c:v>
                </c:pt>
                <c:pt idx="6">
                  <c:v>4.0000000000000015E-2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os"/>
        <c:splitPos val="5"/>
        <c:secondPieSize val="75"/>
        <c:serLines/>
      </c:ofPie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6168139361708398"/>
          <c:y val="0.45924686497521156"/>
          <c:w val="0.23831860638291641"/>
          <c:h val="0.29435367454068251"/>
        </c:manualLayout>
      </c:layout>
      <c:overlay val="0"/>
      <c:txPr>
        <a:bodyPr/>
        <a:lstStyle/>
        <a:p>
          <a:pPr>
            <a:defRPr sz="1200"/>
          </a:pPr>
          <a:endParaRPr lang="es-MX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err="1" smtClean="0"/>
              <a:t>Cambio</a:t>
            </a:r>
            <a:r>
              <a:rPr lang="en-US" sz="2000" dirty="0" smtClean="0"/>
              <a:t> </a:t>
            </a:r>
            <a:r>
              <a:rPr lang="en-US" sz="2000" dirty="0" err="1" smtClean="0"/>
              <a:t>climático</a:t>
            </a:r>
            <a:r>
              <a:rPr lang="en-US" sz="2000" dirty="0" smtClean="0"/>
              <a:t> (GWP)</a:t>
            </a:r>
            <a:endParaRPr lang="en-US" sz="2000" dirty="0"/>
          </a:p>
        </c:rich>
      </c:tx>
      <c:layout>
        <c:manualLayout>
          <c:xMode val="edge"/>
          <c:yMode val="edge"/>
          <c:x val="0.22097060571251512"/>
          <c:y val="2.696517516572232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83144533380083"/>
          <c:y val="0.13812354182868536"/>
          <c:w val="0.7985033056434957"/>
          <c:h val="0.654641314421054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'ALC BASE+CH4D'!$AP$17</c:f>
              <c:strCache>
                <c:ptCount val="1"/>
                <c:pt idx="0">
                  <c:v>Impacto evitado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'ALC BASE+CH4D'!$AO$18:$AO$26</c:f>
              <c:strCache>
                <c:ptCount val="9"/>
                <c:pt idx="0">
                  <c:v>E1</c:v>
                </c:pt>
                <c:pt idx="1">
                  <c:v>E2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</c:v>
                </c:pt>
                <c:pt idx="7">
                  <c:v>E8</c:v>
                </c:pt>
                <c:pt idx="8">
                  <c:v>E9</c:v>
                </c:pt>
              </c:strCache>
            </c:strRef>
          </c:cat>
          <c:val>
            <c:numRef>
              <c:f>'ALC BASE+CH4D'!$AP$18:$AP$26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'ALC BASE+CH4D'!$AQ$17</c:f>
              <c:strCache>
                <c:ptCount val="1"/>
                <c:pt idx="0">
                  <c:v>Pretratamiento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'ALC BASE+CH4D'!$AO$18:$AO$26</c:f>
              <c:strCache>
                <c:ptCount val="9"/>
                <c:pt idx="0">
                  <c:v>E1</c:v>
                </c:pt>
                <c:pt idx="1">
                  <c:v>E2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</c:v>
                </c:pt>
                <c:pt idx="7">
                  <c:v>E8</c:v>
                </c:pt>
                <c:pt idx="8">
                  <c:v>E9</c:v>
                </c:pt>
              </c:strCache>
            </c:strRef>
          </c:cat>
          <c:val>
            <c:numRef>
              <c:f>'ALC BASE+CH4D'!$AQ$18:$AQ$26</c:f>
              <c:numCache>
                <c:formatCode>General</c:formatCode>
                <c:ptCount val="9"/>
                <c:pt idx="0">
                  <c:v>4.2490238434796511E-2</c:v>
                </c:pt>
                <c:pt idx="1">
                  <c:v>2.6300420523905001E-2</c:v>
                </c:pt>
                <c:pt idx="2">
                  <c:v>4.2490238434796511E-2</c:v>
                </c:pt>
                <c:pt idx="3">
                  <c:v>5.9126782043154892E-2</c:v>
                </c:pt>
                <c:pt idx="4">
                  <c:v>4.1536957705379407E-2</c:v>
                </c:pt>
                <c:pt idx="5">
                  <c:v>5.9126782043154892E-2</c:v>
                </c:pt>
                <c:pt idx="6">
                  <c:v>4.2414454611118958E-2</c:v>
                </c:pt>
                <c:pt idx="7">
                  <c:v>3.4277665121535641E-2</c:v>
                </c:pt>
                <c:pt idx="8">
                  <c:v>4.9992836978867923E-2</c:v>
                </c:pt>
              </c:numCache>
            </c:numRef>
          </c:val>
        </c:ser>
        <c:ser>
          <c:idx val="2"/>
          <c:order val="2"/>
          <c:tx>
            <c:strRef>
              <c:f>'ALC BASE+CH4D'!$AR$17</c:f>
              <c:strCache>
                <c:ptCount val="1"/>
                <c:pt idx="0">
                  <c:v>Tratamiento secundario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'ALC BASE+CH4D'!$AO$18:$AO$26</c:f>
              <c:strCache>
                <c:ptCount val="9"/>
                <c:pt idx="0">
                  <c:v>E1</c:v>
                </c:pt>
                <c:pt idx="1">
                  <c:v>E2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</c:v>
                </c:pt>
                <c:pt idx="7">
                  <c:v>E8</c:v>
                </c:pt>
                <c:pt idx="8">
                  <c:v>E9</c:v>
                </c:pt>
              </c:strCache>
            </c:strRef>
          </c:cat>
          <c:val>
            <c:numRef>
              <c:f>'ALC BASE+CH4D'!$AR$18:$AR$26</c:f>
              <c:numCache>
                <c:formatCode>General</c:formatCode>
                <c:ptCount val="9"/>
                <c:pt idx="0">
                  <c:v>0.23836006857720277</c:v>
                </c:pt>
                <c:pt idx="1">
                  <c:v>0.63359999999964889</c:v>
                </c:pt>
                <c:pt idx="2">
                  <c:v>0.51420784538742959</c:v>
                </c:pt>
                <c:pt idx="3">
                  <c:v>0.19979009094765851</c:v>
                </c:pt>
                <c:pt idx="4">
                  <c:v>0.63359999999964889</c:v>
                </c:pt>
                <c:pt idx="5">
                  <c:v>0.49858976006866129</c:v>
                </c:pt>
                <c:pt idx="6">
                  <c:v>8.3003230038346351E-2</c:v>
                </c:pt>
                <c:pt idx="7">
                  <c:v>0.63359999999964889</c:v>
                </c:pt>
                <c:pt idx="8">
                  <c:v>0.55115809531186777</c:v>
                </c:pt>
              </c:numCache>
            </c:numRef>
          </c:val>
        </c:ser>
        <c:ser>
          <c:idx val="3"/>
          <c:order val="3"/>
          <c:tx>
            <c:strRef>
              <c:f>'ALC BASE+CH4D'!$AS$17</c:f>
              <c:strCache>
                <c:ptCount val="1"/>
                <c:pt idx="0">
                  <c:v>Filtración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'ALC BASE+CH4D'!$AO$18:$AO$26</c:f>
              <c:strCache>
                <c:ptCount val="9"/>
                <c:pt idx="0">
                  <c:v>E1</c:v>
                </c:pt>
                <c:pt idx="1">
                  <c:v>E2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</c:v>
                </c:pt>
                <c:pt idx="7">
                  <c:v>E8</c:v>
                </c:pt>
                <c:pt idx="8">
                  <c:v>E9</c:v>
                </c:pt>
              </c:strCache>
            </c:strRef>
          </c:cat>
          <c:val>
            <c:numRef>
              <c:f>'ALC BASE+CH4D'!$AS$18:$AS$26</c:f>
              <c:numCache>
                <c:formatCode>General</c:formatCode>
                <c:ptCount val="9"/>
                <c:pt idx="0">
                  <c:v>3.5379079790491687E-2</c:v>
                </c:pt>
                <c:pt idx="2">
                  <c:v>3.3743744647977414E-2</c:v>
                </c:pt>
                <c:pt idx="3">
                  <c:v>2.3528882940711374E-2</c:v>
                </c:pt>
                <c:pt idx="6">
                  <c:v>2.2735147103247304E-2</c:v>
                </c:pt>
                <c:pt idx="8">
                  <c:v>2.2735147103247304E-2</c:v>
                </c:pt>
              </c:numCache>
            </c:numRef>
          </c:val>
        </c:ser>
        <c:ser>
          <c:idx val="4"/>
          <c:order val="4"/>
          <c:tx>
            <c:strRef>
              <c:f>'ALC BASE+CH4D'!$AT$17</c:f>
              <c:strCache>
                <c:ptCount val="1"/>
                <c:pt idx="0">
                  <c:v>Disposición de agua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'ALC BASE+CH4D'!$AO$18:$AO$26</c:f>
              <c:strCache>
                <c:ptCount val="9"/>
                <c:pt idx="0">
                  <c:v>E1</c:v>
                </c:pt>
                <c:pt idx="1">
                  <c:v>E2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</c:v>
                </c:pt>
                <c:pt idx="7">
                  <c:v>E8</c:v>
                </c:pt>
                <c:pt idx="8">
                  <c:v>E9</c:v>
                </c:pt>
              </c:strCache>
            </c:strRef>
          </c:cat>
          <c:val>
            <c:numRef>
              <c:f>'ALC BASE+CH4D'!$AT$18:$AT$26</c:f>
              <c:numCache>
                <c:formatCode>General</c:formatCode>
                <c:ptCount val="9"/>
                <c:pt idx="0">
                  <c:v>2.7521493861825602E-2</c:v>
                </c:pt>
                <c:pt idx="1">
                  <c:v>0</c:v>
                </c:pt>
                <c:pt idx="2">
                  <c:v>2.7521493861825602E-2</c:v>
                </c:pt>
                <c:pt idx="3">
                  <c:v>1.9145387034313482E-2</c:v>
                </c:pt>
                <c:pt idx="4">
                  <c:v>0</c:v>
                </c:pt>
                <c:pt idx="5">
                  <c:v>0</c:v>
                </c:pt>
                <c:pt idx="6">
                  <c:v>1.595448919526124E-2</c:v>
                </c:pt>
                <c:pt idx="7">
                  <c:v>0</c:v>
                </c:pt>
                <c:pt idx="8">
                  <c:v>1.5555626965379656E-2</c:v>
                </c:pt>
              </c:numCache>
            </c:numRef>
          </c:val>
        </c:ser>
        <c:ser>
          <c:idx val="5"/>
          <c:order val="5"/>
          <c:tx>
            <c:strRef>
              <c:f>'ALC BASE+CH4D'!$AU$17</c:f>
              <c:strCache>
                <c:ptCount val="1"/>
                <c:pt idx="0">
                  <c:v>Tratamiento de lodo</c:v>
                </c:pt>
              </c:strCache>
            </c:strRef>
          </c:tx>
          <c:spPr>
            <a:solidFill>
              <a:srgbClr val="27D5ED"/>
            </a:solidFill>
          </c:spPr>
          <c:invertIfNegative val="0"/>
          <c:cat>
            <c:strRef>
              <c:f>'ALC BASE+CH4D'!$AO$18:$AO$26</c:f>
              <c:strCache>
                <c:ptCount val="9"/>
                <c:pt idx="0">
                  <c:v>E1</c:v>
                </c:pt>
                <c:pt idx="1">
                  <c:v>E2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</c:v>
                </c:pt>
                <c:pt idx="7">
                  <c:v>E8</c:v>
                </c:pt>
                <c:pt idx="8">
                  <c:v>E9</c:v>
                </c:pt>
              </c:strCache>
            </c:strRef>
          </c:cat>
          <c:val>
            <c:numRef>
              <c:f>'ALC BASE+CH4D'!$AU$18:$AU$26</c:f>
              <c:numCache>
                <c:formatCode>General</c:formatCode>
                <c:ptCount val="9"/>
                <c:pt idx="6">
                  <c:v>0.12919159526174037</c:v>
                </c:pt>
                <c:pt idx="8">
                  <c:v>1.9943111494076554E-3</c:v>
                </c:pt>
              </c:numCache>
            </c:numRef>
          </c:val>
        </c:ser>
        <c:ser>
          <c:idx val="6"/>
          <c:order val="6"/>
          <c:tx>
            <c:strRef>
              <c:f>'ALC BASE+CH4D'!$AV$17</c:f>
              <c:strCache>
                <c:ptCount val="1"/>
                <c:pt idx="0">
                  <c:v>Disposición de lodo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'ALC BASE+CH4D'!$AO$18:$AO$26</c:f>
              <c:strCache>
                <c:ptCount val="9"/>
                <c:pt idx="0">
                  <c:v>E1</c:v>
                </c:pt>
                <c:pt idx="1">
                  <c:v>E2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</c:v>
                </c:pt>
                <c:pt idx="7">
                  <c:v>E8</c:v>
                </c:pt>
                <c:pt idx="8">
                  <c:v>E9</c:v>
                </c:pt>
              </c:strCache>
            </c:strRef>
          </c:cat>
          <c:val>
            <c:numRef>
              <c:f>'ALC BASE+CH4D'!$AV$18:$AV$26</c:f>
              <c:numCache>
                <c:formatCode>General</c:formatCode>
                <c:ptCount val="9"/>
                <c:pt idx="0">
                  <c:v>0.27998149924155863</c:v>
                </c:pt>
                <c:pt idx="1">
                  <c:v>0.26617082538310488</c:v>
                </c:pt>
                <c:pt idx="2">
                  <c:v>1.2080550415579481E-2</c:v>
                </c:pt>
                <c:pt idx="3">
                  <c:v>0.27898149924155863</c:v>
                </c:pt>
                <c:pt idx="4">
                  <c:v>0.26617082538018388</c:v>
                </c:pt>
                <c:pt idx="5">
                  <c:v>0.10036579356990773</c:v>
                </c:pt>
                <c:pt idx="6">
                  <c:v>0.23069520157315629</c:v>
                </c:pt>
                <c:pt idx="7">
                  <c:v>0.26617082538018388</c:v>
                </c:pt>
                <c:pt idx="8">
                  <c:v>4.4579258071111565E-2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7760856"/>
        <c:axId val="667763208"/>
      </c:barChart>
      <c:catAx>
        <c:axId val="66776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667763208"/>
        <c:crosses val="autoZero"/>
        <c:auto val="1"/>
        <c:lblAlgn val="ctr"/>
        <c:lblOffset val="100"/>
        <c:noMultiLvlLbl val="0"/>
      </c:catAx>
      <c:valAx>
        <c:axId val="667763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s-MX" sz="1600" b="1" i="0" baseline="0" dirty="0"/>
                  <a:t>kg CO</a:t>
                </a:r>
                <a:r>
                  <a:rPr lang="es-MX" sz="1600" b="1" i="0" baseline="-25000" dirty="0"/>
                  <a:t>2</a:t>
                </a:r>
                <a:r>
                  <a:rPr lang="es-MX" sz="1600" b="1" i="0" baseline="0" dirty="0"/>
                  <a:t> </a:t>
                </a:r>
                <a:r>
                  <a:rPr lang="es-MX" sz="1600" b="1" i="0" baseline="0" dirty="0" err="1" smtClean="0"/>
                  <a:t>eq</a:t>
                </a:r>
                <a:r>
                  <a:rPr lang="es-MX" sz="1600" b="1" i="0" baseline="0" dirty="0" smtClean="0"/>
                  <a:t>*</a:t>
                </a:r>
                <a:endParaRPr lang="es-MX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7760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47818438114424"/>
          <c:y val="0.83176464189164168"/>
          <c:w val="0.67239197102886661"/>
          <c:h val="0.1339414120454634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946022778754"/>
          <c:y val="4.2590239652555532E-2"/>
          <c:w val="0.79343741575015758"/>
          <c:h val="0.80442369326950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'ALC BASE'!$AP$17</c:f>
              <c:strCache>
                <c:ptCount val="1"/>
                <c:pt idx="0">
                  <c:v>AVOIDED IMPACT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'ALC BASE'!$AO$18:$AO$26</c:f>
              <c:strCache>
                <c:ptCount val="9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</c:strCache>
            </c:strRef>
          </c:cat>
          <c:val>
            <c:numRef>
              <c:f>'ALC BASE'!$AP$18:$AP$26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'ALC BASE'!$AQ$17</c:f>
              <c:strCache>
                <c:ptCount val="1"/>
                <c:pt idx="0">
                  <c:v>PRE-TREATMENT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'ALC BASE'!$AO$18:$AO$26</c:f>
              <c:strCache>
                <c:ptCount val="9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</c:strCache>
            </c:strRef>
          </c:cat>
          <c:val>
            <c:numRef>
              <c:f>'ALC BASE'!$AQ$18:$AQ$26</c:f>
              <c:numCache>
                <c:formatCode>General</c:formatCode>
                <c:ptCount val="9"/>
                <c:pt idx="0">
                  <c:v>4.2490238434796636E-2</c:v>
                </c:pt>
                <c:pt idx="1">
                  <c:v>2.6300420523905001E-2</c:v>
                </c:pt>
                <c:pt idx="2">
                  <c:v>4.2490238434796636E-2</c:v>
                </c:pt>
                <c:pt idx="3">
                  <c:v>5.9126782043154892E-2</c:v>
                </c:pt>
                <c:pt idx="4">
                  <c:v>4.1536957705379407E-2</c:v>
                </c:pt>
                <c:pt idx="5">
                  <c:v>5.9126782043154892E-2</c:v>
                </c:pt>
                <c:pt idx="6">
                  <c:v>5.6015656650078974E-2</c:v>
                </c:pt>
                <c:pt idx="7">
                  <c:v>3.4277665121535641E-2</c:v>
                </c:pt>
                <c:pt idx="8">
                  <c:v>5.1428741006441424E-2</c:v>
                </c:pt>
              </c:numCache>
            </c:numRef>
          </c:val>
        </c:ser>
        <c:ser>
          <c:idx val="2"/>
          <c:order val="2"/>
          <c:tx>
            <c:strRef>
              <c:f>'ALC BASE'!$AR$17</c:f>
              <c:strCache>
                <c:ptCount val="1"/>
                <c:pt idx="0">
                  <c:v>SECONDARY TREATMENT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'ALC BASE'!$AO$18:$AO$26</c:f>
              <c:strCache>
                <c:ptCount val="9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</c:strCache>
            </c:strRef>
          </c:cat>
          <c:val>
            <c:numRef>
              <c:f>'ALC BASE'!$AR$18:$AR$26</c:f>
              <c:numCache>
                <c:formatCode>General</c:formatCode>
                <c:ptCount val="9"/>
                <c:pt idx="0">
                  <c:v>0.23836006857720318</c:v>
                </c:pt>
                <c:pt idx="1">
                  <c:v>0.37659999999979354</c:v>
                </c:pt>
                <c:pt idx="2">
                  <c:v>0.28764773161054358</c:v>
                </c:pt>
                <c:pt idx="3">
                  <c:v>0.19979009094765851</c:v>
                </c:pt>
                <c:pt idx="4">
                  <c:v>0.38099999999979162</c:v>
                </c:pt>
                <c:pt idx="5">
                  <c:v>0.2777498738457938</c:v>
                </c:pt>
                <c:pt idx="6">
                  <c:v>9.3892168914112797E-2</c:v>
                </c:pt>
                <c:pt idx="7">
                  <c:v>0.38099999999979162</c:v>
                </c:pt>
                <c:pt idx="8">
                  <c:v>0.29484703418778146</c:v>
                </c:pt>
              </c:numCache>
            </c:numRef>
          </c:val>
        </c:ser>
        <c:ser>
          <c:idx val="3"/>
          <c:order val="3"/>
          <c:tx>
            <c:strRef>
              <c:f>'ALC BASE'!$AS$17</c:f>
              <c:strCache>
                <c:ptCount val="1"/>
                <c:pt idx="0">
                  <c:v>FILTRATION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'ALC BASE'!$AO$18:$AO$26</c:f>
              <c:strCache>
                <c:ptCount val="9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</c:strCache>
            </c:strRef>
          </c:cat>
          <c:val>
            <c:numRef>
              <c:f>'ALC BASE'!$AS$18:$AS$26</c:f>
              <c:numCache>
                <c:formatCode>General</c:formatCode>
                <c:ptCount val="9"/>
                <c:pt idx="0">
                  <c:v>3.3755710514874041E-2</c:v>
                </c:pt>
                <c:pt idx="2">
                  <c:v>3.3743744647977414E-2</c:v>
                </c:pt>
                <c:pt idx="3">
                  <c:v>2.2934578218187972E-2</c:v>
                </c:pt>
                <c:pt idx="6">
                  <c:v>2.784058364573079E-2</c:v>
                </c:pt>
                <c:pt idx="8">
                  <c:v>2.784058364573079E-2</c:v>
                </c:pt>
              </c:numCache>
            </c:numRef>
          </c:val>
        </c:ser>
        <c:ser>
          <c:idx val="4"/>
          <c:order val="4"/>
          <c:tx>
            <c:strRef>
              <c:f>'ALC BASE'!$AT$17</c:f>
              <c:strCache>
                <c:ptCount val="1"/>
                <c:pt idx="0">
                  <c:v>WATER DISPOSAL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'ALC BASE'!$AO$18:$AO$26</c:f>
              <c:strCache>
                <c:ptCount val="9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</c:strCache>
            </c:strRef>
          </c:cat>
          <c:val>
            <c:numRef>
              <c:f>'ALC BASE'!$AT$18:$AT$26</c:f>
              <c:numCache>
                <c:formatCode>General</c:formatCode>
                <c:ptCount val="9"/>
                <c:pt idx="0">
                  <c:v>2.5567068935406067E-2</c:v>
                </c:pt>
                <c:pt idx="1">
                  <c:v>0</c:v>
                </c:pt>
                <c:pt idx="2">
                  <c:v>2.5567068935406067E-2</c:v>
                </c:pt>
                <c:pt idx="3">
                  <c:v>1.8985842142360841E-2</c:v>
                </c:pt>
                <c:pt idx="4">
                  <c:v>0</c:v>
                </c:pt>
                <c:pt idx="5">
                  <c:v>0</c:v>
                </c:pt>
                <c:pt idx="6">
                  <c:v>2.644456584114541E-2</c:v>
                </c:pt>
                <c:pt idx="7">
                  <c:v>0</c:v>
                </c:pt>
                <c:pt idx="8">
                  <c:v>2.644456584114541E-2</c:v>
                </c:pt>
              </c:numCache>
            </c:numRef>
          </c:val>
        </c:ser>
        <c:ser>
          <c:idx val="5"/>
          <c:order val="5"/>
          <c:tx>
            <c:strRef>
              <c:f>'ALC BASE'!$AU$17</c:f>
              <c:strCache>
                <c:ptCount val="1"/>
                <c:pt idx="0">
                  <c:v>SLUDGE TREATMENT</c:v>
                </c:pt>
              </c:strCache>
            </c:strRef>
          </c:tx>
          <c:spPr>
            <a:solidFill>
              <a:srgbClr val="27D5ED"/>
            </a:solidFill>
          </c:spPr>
          <c:invertIfNegative val="0"/>
          <c:cat>
            <c:strRef>
              <c:f>'ALC BASE'!$AO$18:$AO$26</c:f>
              <c:strCache>
                <c:ptCount val="9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</c:strCache>
            </c:strRef>
          </c:cat>
          <c:val>
            <c:numRef>
              <c:f>'ALC BASE'!$AU$18:$AU$26</c:f>
              <c:numCache>
                <c:formatCode>General</c:formatCode>
                <c:ptCount val="9"/>
                <c:pt idx="6">
                  <c:v>0.12895227792381117</c:v>
                </c:pt>
                <c:pt idx="8">
                  <c:v>1.7948800344668979E-3</c:v>
                </c:pt>
              </c:numCache>
            </c:numRef>
          </c:val>
        </c:ser>
        <c:ser>
          <c:idx val="6"/>
          <c:order val="6"/>
          <c:tx>
            <c:strRef>
              <c:f>'ALC BASE'!$AV$17</c:f>
              <c:strCache>
                <c:ptCount val="1"/>
                <c:pt idx="0">
                  <c:v>SLUDGE DISPOSAL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'ALC BASE'!$AO$18:$AO$26</c:f>
              <c:strCache>
                <c:ptCount val="9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</c:strCache>
            </c:strRef>
          </c:cat>
          <c:val>
            <c:numRef>
              <c:f>'ALC BASE'!$AV$18:$AV$26</c:f>
              <c:numCache>
                <c:formatCode>General</c:formatCode>
                <c:ptCount val="9"/>
                <c:pt idx="0">
                  <c:v>0.27998149924155935</c:v>
                </c:pt>
                <c:pt idx="1">
                  <c:v>0.26612242197480468</c:v>
                </c:pt>
                <c:pt idx="2">
                  <c:v>1.2080550415579481E-2</c:v>
                </c:pt>
                <c:pt idx="3">
                  <c:v>0.27898149924155935</c:v>
                </c:pt>
                <c:pt idx="4">
                  <c:v>0.26617082538018388</c:v>
                </c:pt>
                <c:pt idx="5">
                  <c:v>0.10036579356990773</c:v>
                </c:pt>
                <c:pt idx="6">
                  <c:v>0.23069520157315629</c:v>
                </c:pt>
                <c:pt idx="7">
                  <c:v>0.26617082538018388</c:v>
                </c:pt>
                <c:pt idx="8">
                  <c:v>4.4579258071111565E-2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7757720"/>
        <c:axId val="667758112"/>
      </c:barChart>
      <c:catAx>
        <c:axId val="667757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7758112"/>
        <c:crosses val="autoZero"/>
        <c:auto val="1"/>
        <c:lblAlgn val="ctr"/>
        <c:lblOffset val="100"/>
        <c:noMultiLvlLbl val="0"/>
      </c:catAx>
      <c:valAx>
        <c:axId val="667758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kg CO2 eq</a:t>
                </a:r>
              </a:p>
            </c:rich>
          </c:tx>
          <c:layout>
            <c:manualLayout>
              <c:xMode val="edge"/>
              <c:yMode val="edge"/>
              <c:x val="3.3388869869527174E-2"/>
              <c:y val="0.321183872116489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677577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2640742365729"/>
          <c:y val="3.3114623351161727E-2"/>
          <c:w val="0.85798035152403063"/>
          <c:h val="0.7370693927052103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'[Gráfico en Microsoft Office PowerPoint]Comparativo'!$A$17</c:f>
              <c:strCache>
                <c:ptCount val="1"/>
                <c:pt idx="0">
                  <c:v>Escenario Base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'[Gráfico en Microsoft Office PowerPoint]Comparativo'!$B$16:$P$16</c:f>
              <c:numCache>
                <c:formatCode>General</c:formatCode>
                <c:ptCount val="15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xVal>
          <c:yVal>
            <c:numRef>
              <c:f>'[Gráfico en Microsoft Office PowerPoint]Comparativo'!$B$17:$P$17</c:f>
              <c:numCache>
                <c:formatCode>#,##0_ ;\-#,##0\ </c:formatCode>
                <c:ptCount val="15"/>
                <c:pt idx="0">
                  <c:v>10452.199999999983</c:v>
                </c:pt>
                <c:pt idx="1">
                  <c:v>10626.5</c:v>
                </c:pt>
                <c:pt idx="2">
                  <c:v>11054.9</c:v>
                </c:pt>
                <c:pt idx="3">
                  <c:v>12008.3</c:v>
                </c:pt>
                <c:pt idx="4">
                  <c:v>12615.2</c:v>
                </c:pt>
                <c:pt idx="5">
                  <c:v>12417.8</c:v>
                </c:pt>
                <c:pt idx="6">
                  <c:v>12300.2</c:v>
                </c:pt>
                <c:pt idx="7">
                  <c:v>13362.8</c:v>
                </c:pt>
                <c:pt idx="8">
                  <c:v>12888.2</c:v>
                </c:pt>
                <c:pt idx="9">
                  <c:v>14291</c:v>
                </c:pt>
                <c:pt idx="10">
                  <c:v>13334.432901840113</c:v>
                </c:pt>
                <c:pt idx="11">
                  <c:v>12366.892819522171</c:v>
                </c:pt>
                <c:pt idx="12">
                  <c:v>12301.578946256604</c:v>
                </c:pt>
                <c:pt idx="13">
                  <c:v>12140.291761291028</c:v>
                </c:pt>
                <c:pt idx="14">
                  <c:v>11866.636979375433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'[Gráfico en Microsoft Office PowerPoint]Comparativo'!$A$18</c:f>
              <c:strCache>
                <c:ptCount val="1"/>
                <c:pt idx="0">
                  <c:v>Escenario A2030</c:v>
                </c:pt>
              </c:strCache>
            </c:strRef>
          </c:tx>
          <c:spPr>
            <a:ln w="317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'[Gráfico en Microsoft Office PowerPoint]Comparativo'!$B$16:$P$16</c:f>
              <c:numCache>
                <c:formatCode>General</c:formatCode>
                <c:ptCount val="15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xVal>
          <c:yVal>
            <c:numRef>
              <c:f>'[Gráfico en Microsoft Office PowerPoint]Comparativo'!$B$18:$P$18</c:f>
              <c:numCache>
                <c:formatCode>#,##0_ ;\-#,##0\ </c:formatCode>
                <c:ptCount val="15"/>
                <c:pt idx="0">
                  <c:v>10452.199999999983</c:v>
                </c:pt>
                <c:pt idx="1">
                  <c:v>10626.5</c:v>
                </c:pt>
                <c:pt idx="2">
                  <c:v>11054.9</c:v>
                </c:pt>
                <c:pt idx="3">
                  <c:v>12008.3</c:v>
                </c:pt>
                <c:pt idx="4">
                  <c:v>12615.2</c:v>
                </c:pt>
                <c:pt idx="5">
                  <c:v>12417.8</c:v>
                </c:pt>
                <c:pt idx="6">
                  <c:v>12300.2</c:v>
                </c:pt>
                <c:pt idx="7">
                  <c:v>13362.8</c:v>
                </c:pt>
                <c:pt idx="8">
                  <c:v>12888.2</c:v>
                </c:pt>
                <c:pt idx="9">
                  <c:v>14291</c:v>
                </c:pt>
                <c:pt idx="10">
                  <c:v>13334.432901840113</c:v>
                </c:pt>
                <c:pt idx="11">
                  <c:v>12388.48273190402</c:v>
                </c:pt>
                <c:pt idx="12">
                  <c:v>12085.913148164294</c:v>
                </c:pt>
                <c:pt idx="13">
                  <c:v>11687.370252724548</c:v>
                </c:pt>
                <c:pt idx="14">
                  <c:v>11176.459760334812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'[Gráfico en Microsoft Office PowerPoint]Comparativo'!$A$19</c:f>
              <c:strCache>
                <c:ptCount val="1"/>
                <c:pt idx="0">
                  <c:v>Escenario B1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'[Gráfico en Microsoft Office PowerPoint]Comparativo'!$B$16:$P$16</c:f>
              <c:numCache>
                <c:formatCode>General</c:formatCode>
                <c:ptCount val="15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xVal>
          <c:yVal>
            <c:numRef>
              <c:f>'[Gráfico en Microsoft Office PowerPoint]Comparativo'!$B$19:$P$19</c:f>
              <c:numCache>
                <c:formatCode>#,##0_ ;\-#,##0\ </c:formatCode>
                <c:ptCount val="15"/>
                <c:pt idx="0">
                  <c:v>10452.199999999983</c:v>
                </c:pt>
                <c:pt idx="1">
                  <c:v>10626.5</c:v>
                </c:pt>
                <c:pt idx="2">
                  <c:v>11054.9</c:v>
                </c:pt>
                <c:pt idx="3">
                  <c:v>12008.3</c:v>
                </c:pt>
                <c:pt idx="4">
                  <c:v>12615.2</c:v>
                </c:pt>
                <c:pt idx="5">
                  <c:v>12417.8</c:v>
                </c:pt>
                <c:pt idx="6">
                  <c:v>12300.2</c:v>
                </c:pt>
                <c:pt idx="7">
                  <c:v>13362.8</c:v>
                </c:pt>
                <c:pt idx="8">
                  <c:v>12888.2</c:v>
                </c:pt>
                <c:pt idx="9">
                  <c:v>14291</c:v>
                </c:pt>
                <c:pt idx="10">
                  <c:v>13334.432901840113</c:v>
                </c:pt>
                <c:pt idx="11">
                  <c:v>12321.015545157348</c:v>
                </c:pt>
                <c:pt idx="12">
                  <c:v>11878.218693425963</c:v>
                </c:pt>
                <c:pt idx="13">
                  <c:v>11339.448529994603</c:v>
                </c:pt>
                <c:pt idx="14">
                  <c:v>10688.310769613227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'[Gráfico en Microsoft Office PowerPoint]Comparativo'!$A$20</c:f>
              <c:strCache>
                <c:ptCount val="1"/>
                <c:pt idx="0">
                  <c:v>Escenario B2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x"/>
            <c:size val="6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'[Gráfico en Microsoft Office PowerPoint]Comparativo'!$B$16:$P$16</c:f>
              <c:numCache>
                <c:formatCode>General</c:formatCode>
                <c:ptCount val="15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xVal>
          <c:yVal>
            <c:numRef>
              <c:f>'[Gráfico en Microsoft Office PowerPoint]Comparativo'!$B$20:$P$20</c:f>
              <c:numCache>
                <c:formatCode>#,##0_ ;\-#,##0\ </c:formatCode>
                <c:ptCount val="15"/>
                <c:pt idx="0">
                  <c:v>10452.199999999983</c:v>
                </c:pt>
                <c:pt idx="1">
                  <c:v>10626.5</c:v>
                </c:pt>
                <c:pt idx="2">
                  <c:v>11054.9</c:v>
                </c:pt>
                <c:pt idx="3">
                  <c:v>12008.3</c:v>
                </c:pt>
                <c:pt idx="4">
                  <c:v>12615.2</c:v>
                </c:pt>
                <c:pt idx="5">
                  <c:v>12417.8</c:v>
                </c:pt>
                <c:pt idx="6">
                  <c:v>12300.2</c:v>
                </c:pt>
                <c:pt idx="7">
                  <c:v>13362.8</c:v>
                </c:pt>
                <c:pt idx="8">
                  <c:v>12888.2</c:v>
                </c:pt>
                <c:pt idx="9">
                  <c:v>14291</c:v>
                </c:pt>
                <c:pt idx="10">
                  <c:v>13334.432901840113</c:v>
                </c:pt>
                <c:pt idx="11">
                  <c:v>11638.683070822166</c:v>
                </c:pt>
                <c:pt idx="12">
                  <c:v>11269.697912257849</c:v>
                </c:pt>
                <c:pt idx="13">
                  <c:v>10804.73944199359</c:v>
                </c:pt>
                <c:pt idx="14">
                  <c:v>10227.413374779277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'[Gráfico en Microsoft Office PowerPoint]Comparativo'!$A$21</c:f>
              <c:strCache>
                <c:ptCount val="1"/>
                <c:pt idx="0">
                  <c:v>Escenario B3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xVal>
            <c:numRef>
              <c:f>'[Gráfico en Microsoft Office PowerPoint]Comparativo'!$B$16:$P$16</c:f>
              <c:numCache>
                <c:formatCode>General</c:formatCode>
                <c:ptCount val="15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xVal>
          <c:yVal>
            <c:numRef>
              <c:f>'[Gráfico en Microsoft Office PowerPoint]Comparativo'!$B$21:$P$21</c:f>
              <c:numCache>
                <c:formatCode>#,##0_ ;\-#,##0\ </c:formatCode>
                <c:ptCount val="15"/>
                <c:pt idx="0">
                  <c:v>10452.199999999983</c:v>
                </c:pt>
                <c:pt idx="1">
                  <c:v>10626.5</c:v>
                </c:pt>
                <c:pt idx="2">
                  <c:v>11054.9</c:v>
                </c:pt>
                <c:pt idx="3">
                  <c:v>12008.3</c:v>
                </c:pt>
                <c:pt idx="4">
                  <c:v>12615.2</c:v>
                </c:pt>
                <c:pt idx="5">
                  <c:v>12417.8</c:v>
                </c:pt>
                <c:pt idx="6">
                  <c:v>12300.2</c:v>
                </c:pt>
                <c:pt idx="7">
                  <c:v>13362.8</c:v>
                </c:pt>
                <c:pt idx="8">
                  <c:v>12888.2</c:v>
                </c:pt>
                <c:pt idx="9">
                  <c:v>14291</c:v>
                </c:pt>
                <c:pt idx="10">
                  <c:v>13334.432901840113</c:v>
                </c:pt>
                <c:pt idx="11">
                  <c:v>11250.806665203501</c:v>
                </c:pt>
                <c:pt idx="12">
                  <c:v>10629.510160831294</c:v>
                </c:pt>
                <c:pt idx="13">
                  <c:v>9912.2403447590368</c:v>
                </c:pt>
                <c:pt idx="14">
                  <c:v>9082.6029317367866</c:v>
                </c:pt>
              </c:numCache>
            </c:numRef>
          </c:yVal>
          <c:smooth val="0"/>
        </c:ser>
        <c:ser>
          <c:idx val="5"/>
          <c:order val="5"/>
          <c:tx>
            <c:v>B4</c:v>
          </c:tx>
          <c:spPr>
            <a:ln w="34925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'[Gráfico en Microsoft Office PowerPoint]Comparativo'!$B$16:$P$16</c:f>
              <c:numCache>
                <c:formatCode>General</c:formatCode>
                <c:ptCount val="15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xVal>
          <c:yVal>
            <c:numRef>
              <c:f>'[Gráfico en Microsoft Office PowerPoint]Comparativo'!$B$22:$P$22</c:f>
              <c:numCache>
                <c:formatCode>#,##0_ ;\-#,##0\ </c:formatCode>
                <c:ptCount val="15"/>
                <c:pt idx="0">
                  <c:v>10452.199999999983</c:v>
                </c:pt>
                <c:pt idx="1">
                  <c:v>10626.5</c:v>
                </c:pt>
                <c:pt idx="2">
                  <c:v>11054.9</c:v>
                </c:pt>
                <c:pt idx="3">
                  <c:v>12008.3</c:v>
                </c:pt>
                <c:pt idx="4">
                  <c:v>12615.2</c:v>
                </c:pt>
                <c:pt idx="5">
                  <c:v>12417.8</c:v>
                </c:pt>
                <c:pt idx="6">
                  <c:v>12300.2</c:v>
                </c:pt>
                <c:pt idx="7">
                  <c:v>13362.8</c:v>
                </c:pt>
                <c:pt idx="8">
                  <c:v>12888.2</c:v>
                </c:pt>
                <c:pt idx="9">
                  <c:v>14291</c:v>
                </c:pt>
                <c:pt idx="10">
                  <c:v>13334.432901840113</c:v>
                </c:pt>
                <c:pt idx="11" formatCode="0">
                  <c:v>10793</c:v>
                </c:pt>
                <c:pt idx="12" formatCode="0">
                  <c:v>9931</c:v>
                </c:pt>
                <c:pt idx="13" formatCode="0">
                  <c:v>8926</c:v>
                </c:pt>
                <c:pt idx="14" formatCode="0">
                  <c:v>7809</c:v>
                </c:pt>
              </c:numCache>
            </c:numRef>
          </c:yVal>
          <c:smooth val="0"/>
        </c:ser>
        <c:ser>
          <c:idx val="6"/>
          <c:order val="6"/>
          <c:tx>
            <c:v>EB</c:v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'[Gráfico en Microsoft Office PowerPoint]Comparativo'!$B$16:$P$16</c:f>
              <c:numCache>
                <c:formatCode>General</c:formatCode>
                <c:ptCount val="15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xVal>
          <c:yVal>
            <c:numRef>
              <c:f>'[Gráfico en Microsoft Office PowerPoint]Comparativo'!$B$17:$P$17</c:f>
              <c:numCache>
                <c:formatCode>#,##0_ ;\-#,##0\ </c:formatCode>
                <c:ptCount val="15"/>
                <c:pt idx="0">
                  <c:v>10452.199999999983</c:v>
                </c:pt>
                <c:pt idx="1">
                  <c:v>10626.5</c:v>
                </c:pt>
                <c:pt idx="2">
                  <c:v>11054.9</c:v>
                </c:pt>
                <c:pt idx="3">
                  <c:v>12008.3</c:v>
                </c:pt>
                <c:pt idx="4">
                  <c:v>12615.2</c:v>
                </c:pt>
                <c:pt idx="5">
                  <c:v>12417.8</c:v>
                </c:pt>
                <c:pt idx="6">
                  <c:v>12300.2</c:v>
                </c:pt>
                <c:pt idx="7">
                  <c:v>13362.8</c:v>
                </c:pt>
                <c:pt idx="8">
                  <c:v>12888.2</c:v>
                </c:pt>
                <c:pt idx="9">
                  <c:v>14291</c:v>
                </c:pt>
                <c:pt idx="10">
                  <c:v>13334.432901840113</c:v>
                </c:pt>
                <c:pt idx="11">
                  <c:v>12366.892819522171</c:v>
                </c:pt>
                <c:pt idx="12">
                  <c:v>12301.578946256604</c:v>
                </c:pt>
                <c:pt idx="13">
                  <c:v>12140.291761291028</c:v>
                </c:pt>
                <c:pt idx="14">
                  <c:v>11866.636979375433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730280"/>
        <c:axId val="667736160"/>
      </c:scatterChart>
      <c:valAx>
        <c:axId val="667730280"/>
        <c:scaling>
          <c:orientation val="minMax"/>
          <c:max val="2030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667736160"/>
        <c:crosses val="autoZero"/>
        <c:crossBetween val="midCat"/>
      </c:valAx>
      <c:valAx>
        <c:axId val="667736160"/>
        <c:scaling>
          <c:orientation val="minMax"/>
          <c:min val="7000"/>
        </c:scaling>
        <c:delete val="0"/>
        <c:axPos val="l"/>
        <c:majorGridlines/>
        <c:numFmt formatCode="#,##0_ ;\-#,##0\ 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667730280"/>
        <c:crosses val="autoZero"/>
        <c:crossBetween val="midCat"/>
        <c:majorUnit val="2000"/>
      </c:valAx>
    </c:plotArea>
    <c:legend>
      <c:legendPos val="r"/>
      <c:layout>
        <c:manualLayout>
          <c:xMode val="edge"/>
          <c:yMode val="edge"/>
          <c:x val="1.6021877983425612E-2"/>
          <c:y val="0.87841797952934686"/>
          <c:w val="0.98224213513313341"/>
          <c:h val="0.10070366402238802"/>
        </c:manualLayout>
      </c:layout>
      <c:overlay val="1"/>
      <c:spPr>
        <a:solidFill>
          <a:schemeClr val="lt1"/>
        </a:solidFill>
        <a:ln w="25400" cap="flat" cmpd="sng" algn="ctr">
          <a:noFill/>
          <a:prstDash val="solid"/>
        </a:ln>
        <a:effectLst/>
      </c:sp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10107-1748-4042-9D34-447BC87D05F5}" type="doc">
      <dgm:prSet loTypeId="urn:microsoft.com/office/officeart/2005/8/layout/pList2#1" loCatId="list" qsTypeId="urn:microsoft.com/office/officeart/2005/8/quickstyle/simple1" qsCatId="simple" csTypeId="urn:microsoft.com/office/officeart/2005/8/colors/accent0_1" csCatId="mainScheme" phldr="1"/>
      <dgm:spPr/>
    </dgm:pt>
    <dgm:pt modelId="{8583B688-5560-4006-86F8-E0E8EF0BF8D6}">
      <dgm:prSet phldrT="[Texto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pPr marL="177800" indent="-177800" algn="l"/>
          <a:endParaRPr lang="es-MX" sz="1600" dirty="0" smtClean="0"/>
        </a:p>
        <a:p>
          <a:pPr marL="177800" indent="-177800" algn="l"/>
          <a:r>
            <a:rPr lang="es-MX" sz="1600" dirty="0" smtClean="0"/>
            <a:t>* </a:t>
          </a:r>
          <a:r>
            <a:rPr lang="es-MX" sz="1600" b="1" dirty="0" smtClean="0"/>
            <a:t>100% Tratamiento de aguas residuales colectadas.</a:t>
          </a:r>
        </a:p>
        <a:p>
          <a:pPr marL="177800" indent="-177800" algn="l"/>
          <a:r>
            <a:rPr lang="es-MX" sz="1400" b="1" dirty="0" smtClean="0"/>
            <a:t>*Cumplimiento de la  calidad establecida por la normatividad</a:t>
          </a:r>
          <a:r>
            <a:rPr lang="es-MX" sz="1400" dirty="0" smtClean="0"/>
            <a:t>.</a:t>
          </a:r>
          <a:endParaRPr lang="es-MX" sz="1400" dirty="0"/>
        </a:p>
      </dgm:t>
    </dgm:pt>
    <dgm:pt modelId="{03B10C2E-9E17-4AF6-B449-974098B29AFC}" type="parTrans" cxnId="{4966BB38-244E-4A1E-9CE7-12AF13154195}">
      <dgm:prSet/>
      <dgm:spPr/>
      <dgm:t>
        <a:bodyPr/>
        <a:lstStyle/>
        <a:p>
          <a:endParaRPr lang="es-MX" sz="1600"/>
        </a:p>
      </dgm:t>
    </dgm:pt>
    <dgm:pt modelId="{6FFF1A79-2A4F-4FB8-9B40-728ECF894292}" type="sibTrans" cxnId="{4966BB38-244E-4A1E-9CE7-12AF13154195}">
      <dgm:prSet/>
      <dgm:spPr/>
      <dgm:t>
        <a:bodyPr/>
        <a:lstStyle/>
        <a:p>
          <a:endParaRPr lang="es-MX" sz="1600"/>
        </a:p>
      </dgm:t>
    </dgm:pt>
    <dgm:pt modelId="{8A3DC7B5-42B8-4E39-82E8-D68DF6C6F877}">
      <dgm:prSet phldrT="[Texto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pPr marL="82550" indent="-82550" algn="l">
            <a:spcAft>
              <a:spcPts val="0"/>
            </a:spcAft>
          </a:pPr>
          <a:r>
            <a:rPr lang="es-MX" sz="1600" dirty="0" smtClean="0"/>
            <a:t>* </a:t>
          </a:r>
          <a:r>
            <a:rPr lang="es-ES" sz="1600" b="1" dirty="0" smtClean="0"/>
            <a:t>Consideraciones Agenda del Agua 2030</a:t>
          </a:r>
        </a:p>
        <a:p>
          <a:pPr marL="82550" indent="-82550" algn="l">
            <a:spcAft>
              <a:spcPts val="0"/>
            </a:spcAft>
          </a:pPr>
          <a:endParaRPr lang="es-ES" sz="1600" b="1" dirty="0" smtClean="0"/>
        </a:p>
        <a:p>
          <a:pPr marL="82550" indent="-82550" algn="l">
            <a:spcAft>
              <a:spcPts val="0"/>
            </a:spcAft>
          </a:pPr>
          <a:r>
            <a:rPr lang="es-ES" sz="1400" b="1" dirty="0" smtClean="0"/>
            <a:t>*Nueva infraestructura de PTAR se empleen </a:t>
          </a:r>
          <a:r>
            <a:rPr lang="es-MX" sz="1400" b="1" dirty="0" smtClean="0"/>
            <a:t>sistemas de </a:t>
          </a:r>
          <a:r>
            <a:rPr lang="es-MX" sz="1400" b="1" dirty="0" smtClean="0">
              <a:solidFill>
                <a:srgbClr val="FF0000"/>
              </a:solidFill>
            </a:rPr>
            <a:t>tratamiento combinados</a:t>
          </a:r>
          <a:r>
            <a:rPr lang="es-MX" sz="1400" b="1" dirty="0" smtClean="0"/>
            <a:t>:</a:t>
          </a:r>
        </a:p>
        <a:p>
          <a:pPr marL="82550" indent="-82550" algn="l">
            <a:spcAft>
              <a:spcPts val="0"/>
            </a:spcAft>
          </a:pPr>
          <a:endParaRPr lang="es-MX" sz="1400" b="1" dirty="0" smtClean="0"/>
        </a:p>
        <a:p>
          <a:pPr marL="82550" indent="-82550" algn="ctr">
            <a:spcAft>
              <a:spcPct val="35000"/>
            </a:spcAft>
          </a:pPr>
          <a:endParaRPr lang="es-MX" sz="1600" b="1" dirty="0" smtClean="0"/>
        </a:p>
        <a:p>
          <a:pPr marL="82550" indent="-82550" algn="ctr">
            <a:spcAft>
              <a:spcPct val="35000"/>
            </a:spcAft>
          </a:pPr>
          <a:endParaRPr lang="es-MX" sz="1600" b="1" dirty="0" smtClean="0"/>
        </a:p>
        <a:p>
          <a:pPr marL="82550" indent="-82550" algn="ctr">
            <a:spcAft>
              <a:spcPct val="35000"/>
            </a:spcAft>
          </a:pPr>
          <a:endParaRPr lang="es-MX" sz="1600" b="1" dirty="0" smtClean="0"/>
        </a:p>
        <a:p>
          <a:pPr marL="82550" indent="-82550" algn="ctr">
            <a:spcAft>
              <a:spcPct val="35000"/>
            </a:spcAft>
          </a:pPr>
          <a:endParaRPr lang="es-MX" sz="1600" b="1" dirty="0" smtClean="0"/>
        </a:p>
        <a:p>
          <a:pPr marL="82550" indent="-82550" algn="l">
            <a:spcAft>
              <a:spcPct val="35000"/>
            </a:spcAft>
          </a:pPr>
          <a:r>
            <a:rPr lang="es-MX" sz="1400" b="1" dirty="0" smtClean="0"/>
            <a:t>*Quema en antorcha (total 76% de metano generado)</a:t>
          </a:r>
          <a:endParaRPr lang="es-ES" sz="1400" b="1" dirty="0" smtClean="0"/>
        </a:p>
        <a:p>
          <a:pPr algn="ctr">
            <a:spcAft>
              <a:spcPct val="35000"/>
            </a:spcAft>
          </a:pPr>
          <a:endParaRPr lang="es-ES" sz="1600" dirty="0" smtClean="0"/>
        </a:p>
        <a:p>
          <a:pPr algn="ctr">
            <a:spcAft>
              <a:spcPct val="35000"/>
            </a:spcAft>
          </a:pPr>
          <a:endParaRPr lang="es-ES" sz="1600" dirty="0" smtClean="0"/>
        </a:p>
        <a:p>
          <a:pPr algn="ctr">
            <a:spcAft>
              <a:spcPct val="35000"/>
            </a:spcAft>
          </a:pPr>
          <a:endParaRPr lang="es-ES" sz="1600" dirty="0" smtClean="0"/>
        </a:p>
        <a:p>
          <a:pPr algn="ctr">
            <a:spcAft>
              <a:spcPct val="35000"/>
            </a:spcAft>
          </a:pPr>
          <a:endParaRPr lang="es-ES" sz="1600" dirty="0" smtClean="0"/>
        </a:p>
        <a:p>
          <a:pPr algn="ctr">
            <a:spcAft>
              <a:spcPct val="35000"/>
            </a:spcAft>
          </a:pPr>
          <a:endParaRPr lang="es-ES" sz="1600" dirty="0" smtClean="0"/>
        </a:p>
        <a:p>
          <a:pPr algn="ctr">
            <a:spcAft>
              <a:spcPct val="35000"/>
            </a:spcAft>
          </a:pPr>
          <a:endParaRPr lang="es-MX" sz="1600" dirty="0"/>
        </a:p>
      </dgm:t>
    </dgm:pt>
    <dgm:pt modelId="{83EF054C-D644-4C2B-A1C4-6561FA67E0E7}" type="parTrans" cxnId="{1BF9B2A2-37CC-425B-A9D8-1CE02ED88A8E}">
      <dgm:prSet/>
      <dgm:spPr/>
      <dgm:t>
        <a:bodyPr/>
        <a:lstStyle/>
        <a:p>
          <a:endParaRPr lang="es-MX" sz="1600"/>
        </a:p>
      </dgm:t>
    </dgm:pt>
    <dgm:pt modelId="{B77A98EF-732E-4E9B-8EA7-2585D9056A4E}" type="sibTrans" cxnId="{1BF9B2A2-37CC-425B-A9D8-1CE02ED88A8E}">
      <dgm:prSet/>
      <dgm:spPr/>
      <dgm:t>
        <a:bodyPr/>
        <a:lstStyle/>
        <a:p>
          <a:endParaRPr lang="es-MX" sz="1600"/>
        </a:p>
      </dgm:t>
    </dgm:pt>
    <dgm:pt modelId="{33F0A1C1-F561-46D5-8D7B-3A04B4CC7A0A}">
      <dgm:prSet phldrT="[Texto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pPr marL="82550" indent="-82550" algn="l"/>
          <a:r>
            <a:rPr lang="es-MX" sz="1600" b="1" dirty="0" smtClean="0"/>
            <a:t>* EM “B2”</a:t>
          </a:r>
        </a:p>
        <a:p>
          <a:pPr marL="82550" indent="-82550" algn="l"/>
          <a:r>
            <a:rPr lang="es-MX" sz="1400" b="1" dirty="0" smtClean="0"/>
            <a:t>* Propuesta “Cero Emisiones”</a:t>
          </a:r>
        </a:p>
        <a:p>
          <a:pPr marL="82550" indent="-82550" algn="l"/>
          <a:r>
            <a:rPr lang="es-MX" sz="1400" b="1" dirty="0" smtClean="0"/>
            <a:t>* Captación del 100% del CH4 disuelto y quema en antorcha (total 95% del CH4 generado).</a:t>
          </a:r>
        </a:p>
        <a:p>
          <a:pPr marL="82550" indent="-82550" algn="l"/>
          <a:endParaRPr lang="es-MX" sz="1400" b="1" dirty="0" smtClean="0"/>
        </a:p>
        <a:p>
          <a:pPr marL="82550" indent="-82550" algn="l"/>
          <a:endParaRPr lang="es-MX" sz="1400" b="1" dirty="0" smtClean="0"/>
        </a:p>
        <a:p>
          <a:pPr marL="82550" indent="-82550" algn="l"/>
          <a:r>
            <a:rPr lang="es-MX" sz="1400" b="1" dirty="0" smtClean="0"/>
            <a:t>* Captación del 50% del CH4 disuelto </a:t>
          </a:r>
        </a:p>
        <a:p>
          <a:pPr marL="82550" indent="-82550" algn="l"/>
          <a:r>
            <a:rPr lang="es-MX" sz="1400" b="1" dirty="0" smtClean="0"/>
            <a:t>* Aprovechamiento de CH4 para producir energía eléctrica en PTAR mayores a 500 l/s)</a:t>
          </a:r>
          <a:endParaRPr lang="es-MX" sz="1400" b="1" dirty="0"/>
        </a:p>
      </dgm:t>
    </dgm:pt>
    <dgm:pt modelId="{2E8CB57E-EC2A-4667-A4FA-97502F3E07EA}" type="parTrans" cxnId="{90122D4A-4D32-4AE3-A635-A2540B72ACB3}">
      <dgm:prSet/>
      <dgm:spPr/>
      <dgm:t>
        <a:bodyPr/>
        <a:lstStyle/>
        <a:p>
          <a:endParaRPr lang="es-MX" sz="1600"/>
        </a:p>
      </dgm:t>
    </dgm:pt>
    <dgm:pt modelId="{F29078B1-84B1-4F06-B8B2-F0C22118941E}" type="sibTrans" cxnId="{90122D4A-4D32-4AE3-A635-A2540B72ACB3}">
      <dgm:prSet/>
      <dgm:spPr/>
      <dgm:t>
        <a:bodyPr/>
        <a:lstStyle/>
        <a:p>
          <a:endParaRPr lang="es-MX" sz="1600"/>
        </a:p>
      </dgm:t>
    </dgm:pt>
    <dgm:pt modelId="{DBD61D29-AD97-4DEC-8B1B-229ABEA7A512}">
      <dgm:prSet phldrT="[Texto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pPr marL="177800" indent="-177800" algn="l">
            <a:spcAft>
              <a:spcPct val="35000"/>
            </a:spcAft>
          </a:pPr>
          <a:r>
            <a:rPr lang="es-MX" sz="1600" dirty="0" smtClean="0"/>
            <a:t>* </a:t>
          </a:r>
          <a:r>
            <a:rPr lang="es-ES" sz="1600" b="1" dirty="0" smtClean="0"/>
            <a:t>Consideraciones Agenda del Agua 2030.</a:t>
          </a:r>
        </a:p>
        <a:p>
          <a:pPr marL="177800" indent="-177800" algn="l">
            <a:spcAft>
              <a:spcPct val="35000"/>
            </a:spcAft>
          </a:pPr>
          <a:r>
            <a:rPr lang="es-ES" sz="1400" b="1" dirty="0" smtClean="0"/>
            <a:t>* Nueva infraestructura de PTAR sean de </a:t>
          </a:r>
          <a:r>
            <a:rPr lang="es-ES" sz="1400" b="1" dirty="0" smtClean="0">
              <a:solidFill>
                <a:srgbClr val="FF0000"/>
              </a:solidFill>
            </a:rPr>
            <a:t>tipo aerobio</a:t>
          </a:r>
          <a:r>
            <a:rPr lang="es-ES" sz="1400" b="1" dirty="0" smtClean="0"/>
            <a:t>:</a:t>
          </a:r>
        </a:p>
        <a:p>
          <a:pPr marL="0" indent="0" algn="l">
            <a:spcAft>
              <a:spcPts val="0"/>
            </a:spcAft>
          </a:pPr>
          <a:r>
            <a:rPr lang="es-ES" sz="1600" b="1" dirty="0" smtClean="0"/>
            <a:t>      </a:t>
          </a:r>
          <a:r>
            <a:rPr lang="es-ES" sz="1400" b="1" dirty="0" smtClean="0"/>
            <a:t>Discos Biológicos</a:t>
          </a:r>
        </a:p>
        <a:p>
          <a:pPr marL="0" indent="0" algn="l">
            <a:spcAft>
              <a:spcPts val="0"/>
            </a:spcAft>
          </a:pPr>
          <a:r>
            <a:rPr lang="es-ES" sz="1400" b="1" dirty="0" smtClean="0"/>
            <a:t>      Dual</a:t>
          </a:r>
        </a:p>
        <a:p>
          <a:pPr marL="0" indent="0" algn="l">
            <a:spcAft>
              <a:spcPts val="0"/>
            </a:spcAft>
          </a:pPr>
          <a:r>
            <a:rPr lang="es-ES" sz="1400" b="1" dirty="0" smtClean="0"/>
            <a:t>      Filtros Biológicos</a:t>
          </a:r>
        </a:p>
        <a:p>
          <a:pPr marL="266700" indent="-266700" algn="l">
            <a:spcAft>
              <a:spcPts val="0"/>
            </a:spcAft>
          </a:pPr>
          <a:r>
            <a:rPr lang="es-ES" sz="1400" b="1" dirty="0" smtClean="0"/>
            <a:t>      Lagunas  Aireadas</a:t>
          </a:r>
        </a:p>
        <a:p>
          <a:pPr marL="0" indent="0" algn="l">
            <a:spcAft>
              <a:spcPts val="0"/>
            </a:spcAft>
          </a:pPr>
          <a:r>
            <a:rPr lang="es-ES" sz="1400" b="1" dirty="0" smtClean="0"/>
            <a:t>      Lodos activados</a:t>
          </a:r>
        </a:p>
        <a:p>
          <a:pPr marL="266700" indent="-93663" algn="l">
            <a:spcAft>
              <a:spcPts val="0"/>
            </a:spcAft>
          </a:pPr>
          <a:r>
            <a:rPr lang="es-ES" sz="1400" b="1" dirty="0" smtClean="0"/>
            <a:t>  Zanjas de Oxidación</a:t>
          </a:r>
        </a:p>
        <a:p>
          <a:pPr algn="l">
            <a:spcAft>
              <a:spcPct val="35000"/>
            </a:spcAft>
          </a:pPr>
          <a:endParaRPr lang="es-MX" sz="1600" dirty="0"/>
        </a:p>
      </dgm:t>
    </dgm:pt>
    <dgm:pt modelId="{4F8FCB74-6E1B-42AD-A0DB-FEC2C231A2FA}" type="parTrans" cxnId="{31A696BE-FE74-4DCB-9A32-B93A486A4BDD}">
      <dgm:prSet/>
      <dgm:spPr/>
      <dgm:t>
        <a:bodyPr/>
        <a:lstStyle/>
        <a:p>
          <a:endParaRPr lang="es-MX" sz="1600"/>
        </a:p>
      </dgm:t>
    </dgm:pt>
    <dgm:pt modelId="{3A60C2C5-F4B8-43D3-9BB5-61DE0D709221}" type="sibTrans" cxnId="{31A696BE-FE74-4DCB-9A32-B93A486A4BDD}">
      <dgm:prSet/>
      <dgm:spPr/>
      <dgm:t>
        <a:bodyPr/>
        <a:lstStyle/>
        <a:p>
          <a:endParaRPr lang="es-MX" sz="1600"/>
        </a:p>
      </dgm:t>
    </dgm:pt>
    <dgm:pt modelId="{BC6CDCA8-4294-46ED-BE96-6E174A9B2584}" type="pres">
      <dgm:prSet presAssocID="{C1F10107-1748-4042-9D34-447BC87D05F5}" presName="Name0" presStyleCnt="0">
        <dgm:presLayoutVars>
          <dgm:dir/>
          <dgm:resizeHandles val="exact"/>
        </dgm:presLayoutVars>
      </dgm:prSet>
      <dgm:spPr/>
    </dgm:pt>
    <dgm:pt modelId="{C6A4A440-281E-4B07-8B43-80AB3783E455}" type="pres">
      <dgm:prSet presAssocID="{C1F10107-1748-4042-9D34-447BC87D05F5}" presName="bkgdShp" presStyleLbl="alignAccFollowNode1" presStyleIdx="0" presStyleCnt="1"/>
      <dgm:spPr>
        <a:solidFill>
          <a:srgbClr val="002060">
            <a:alpha val="60000"/>
          </a:srgbClr>
        </a:solidFill>
      </dgm:spPr>
    </dgm:pt>
    <dgm:pt modelId="{A553931C-B0CC-4E31-B967-E6D6DDF6AB86}" type="pres">
      <dgm:prSet presAssocID="{C1F10107-1748-4042-9D34-447BC87D05F5}" presName="linComp" presStyleCnt="0"/>
      <dgm:spPr/>
    </dgm:pt>
    <dgm:pt modelId="{DA1F27CC-6F90-4248-894B-AB525A7DCCA6}" type="pres">
      <dgm:prSet presAssocID="{8583B688-5560-4006-86F8-E0E8EF0BF8D6}" presName="compNode" presStyleCnt="0"/>
      <dgm:spPr/>
    </dgm:pt>
    <dgm:pt modelId="{F119C416-4A81-4859-8193-60330F307A41}" type="pres">
      <dgm:prSet presAssocID="{8583B688-5560-4006-86F8-E0E8EF0BF8D6}" presName="node" presStyleLbl="node1" presStyleIdx="0" presStyleCnt="4" custScaleX="101561" custScaleY="1327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4B6532-A7DD-46A0-B161-E90FC73248D2}" type="pres">
      <dgm:prSet presAssocID="{8583B688-5560-4006-86F8-E0E8EF0BF8D6}" presName="invisiNode" presStyleLbl="node1" presStyleIdx="0" presStyleCnt="4"/>
      <dgm:spPr/>
    </dgm:pt>
    <dgm:pt modelId="{A9295495-4E90-4C70-AB4A-12015F0C8AFA}" type="pres">
      <dgm:prSet presAssocID="{8583B688-5560-4006-86F8-E0E8EF0BF8D6}" presName="imagNode" presStyleLbl="fgImgPlace1" presStyleIdx="0" presStyleCnt="4" custScaleY="91583" custLinFactNeighborY="-171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AB1888-4876-4381-9699-126F71D220B2}" type="pres">
      <dgm:prSet presAssocID="{6FFF1A79-2A4F-4FB8-9B40-728ECF89429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AD820E0-4918-4F27-93C5-6D8CC1FFA63E}" type="pres">
      <dgm:prSet presAssocID="{DBD61D29-AD97-4DEC-8B1B-229ABEA7A512}" presName="compNode" presStyleCnt="0"/>
      <dgm:spPr/>
    </dgm:pt>
    <dgm:pt modelId="{0D26F826-8E65-49FC-BF17-A891B5631F9D}" type="pres">
      <dgm:prSet presAssocID="{DBD61D29-AD97-4DEC-8B1B-229ABEA7A512}" presName="node" presStyleLbl="node1" presStyleIdx="1" presStyleCnt="4" custScaleX="100992" custScaleY="1337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F8440A-765B-446A-BEBE-84D3463F651A}" type="pres">
      <dgm:prSet presAssocID="{DBD61D29-AD97-4DEC-8B1B-229ABEA7A512}" presName="invisiNode" presStyleLbl="node1" presStyleIdx="1" presStyleCnt="4"/>
      <dgm:spPr/>
    </dgm:pt>
    <dgm:pt modelId="{1F6150A8-102E-4D98-89ED-D651CC901272}" type="pres">
      <dgm:prSet presAssocID="{DBD61D29-AD97-4DEC-8B1B-229ABEA7A512}" presName="imagNode" presStyleLbl="fgImgPlace1" presStyleIdx="1" presStyleCnt="4" custScaleY="91582" custLinFactNeighborY="-171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B75CA1-FFF3-4F9D-8C23-28DA529FA7DE}" type="pres">
      <dgm:prSet presAssocID="{3A60C2C5-F4B8-43D3-9BB5-61DE0D70922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E336077-8361-4748-A0EA-E911DA1DF8A4}" type="pres">
      <dgm:prSet presAssocID="{8A3DC7B5-42B8-4E39-82E8-D68DF6C6F877}" presName="compNode" presStyleCnt="0"/>
      <dgm:spPr/>
    </dgm:pt>
    <dgm:pt modelId="{4AE07D8C-BB16-4613-AD2F-58E4E2981D25}" type="pres">
      <dgm:prSet presAssocID="{8A3DC7B5-42B8-4E39-82E8-D68DF6C6F877}" presName="node" presStyleLbl="node1" presStyleIdx="2" presStyleCnt="4" custScaleX="116280" custScaleY="133838" custLinFactNeighborY="25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92376C-BBC3-4E10-A194-EFF3C0A3A54E}" type="pres">
      <dgm:prSet presAssocID="{8A3DC7B5-42B8-4E39-82E8-D68DF6C6F877}" presName="invisiNode" presStyleLbl="node1" presStyleIdx="2" presStyleCnt="4"/>
      <dgm:spPr/>
    </dgm:pt>
    <dgm:pt modelId="{CE591B3D-B45E-4475-96A2-D7F910345AD5}" type="pres">
      <dgm:prSet presAssocID="{8A3DC7B5-42B8-4E39-82E8-D68DF6C6F877}" presName="imagNode" presStyleLbl="fgImgPlace1" presStyleIdx="2" presStyleCnt="4" custScaleY="91582" custLinFactNeighborY="-171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CE43001-51B5-4892-9165-6C5FFBB62F39}" type="pres">
      <dgm:prSet presAssocID="{B77A98EF-732E-4E9B-8EA7-2585D9056A4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3BEE99C-1F0C-4EFC-9EB7-E9803B59010E}" type="pres">
      <dgm:prSet presAssocID="{33F0A1C1-F561-46D5-8D7B-3A04B4CC7A0A}" presName="compNode" presStyleCnt="0"/>
      <dgm:spPr/>
    </dgm:pt>
    <dgm:pt modelId="{6DCD8086-7301-4DFE-A533-7F3B794F65D1}" type="pres">
      <dgm:prSet presAssocID="{33F0A1C1-F561-46D5-8D7B-3A04B4CC7A0A}" presName="node" presStyleLbl="node1" presStyleIdx="3" presStyleCnt="4" custScaleX="100261" custScaleY="1342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CCC6F-80B1-429B-BE91-7D4A1C397BF3}" type="pres">
      <dgm:prSet presAssocID="{33F0A1C1-F561-46D5-8D7B-3A04B4CC7A0A}" presName="invisiNode" presStyleLbl="node1" presStyleIdx="3" presStyleCnt="4"/>
      <dgm:spPr/>
    </dgm:pt>
    <dgm:pt modelId="{F23C43C4-1E56-4D60-B592-970DF49DCACE}" type="pres">
      <dgm:prSet presAssocID="{33F0A1C1-F561-46D5-8D7B-3A04B4CC7A0A}" presName="imagNode" presStyleLbl="fgImgPlace1" presStyleIdx="3" presStyleCnt="4" custScaleY="91583" custLinFactNeighborY="-1717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29AB48E-4E5C-4B06-B965-8E19CAB79366}" type="presOf" srcId="{3A60C2C5-F4B8-43D3-9BB5-61DE0D709221}" destId="{F6B75CA1-FFF3-4F9D-8C23-28DA529FA7DE}" srcOrd="0" destOrd="0" presId="urn:microsoft.com/office/officeart/2005/8/layout/pList2#1"/>
    <dgm:cxn modelId="{7915A53F-00C2-42D4-BCB8-FF2AB1165961}" type="presOf" srcId="{B77A98EF-732E-4E9B-8EA7-2585D9056A4E}" destId="{4CE43001-51B5-4892-9165-6C5FFBB62F39}" srcOrd="0" destOrd="0" presId="urn:microsoft.com/office/officeart/2005/8/layout/pList2#1"/>
    <dgm:cxn modelId="{A3F07F63-3DB6-4958-9F48-EB672EA7DD60}" type="presOf" srcId="{8583B688-5560-4006-86F8-E0E8EF0BF8D6}" destId="{F119C416-4A81-4859-8193-60330F307A41}" srcOrd="0" destOrd="0" presId="urn:microsoft.com/office/officeart/2005/8/layout/pList2#1"/>
    <dgm:cxn modelId="{90122D4A-4D32-4AE3-A635-A2540B72ACB3}" srcId="{C1F10107-1748-4042-9D34-447BC87D05F5}" destId="{33F0A1C1-F561-46D5-8D7B-3A04B4CC7A0A}" srcOrd="3" destOrd="0" parTransId="{2E8CB57E-EC2A-4667-A4FA-97502F3E07EA}" sibTransId="{F29078B1-84B1-4F06-B8B2-F0C22118941E}"/>
    <dgm:cxn modelId="{4966BB38-244E-4A1E-9CE7-12AF13154195}" srcId="{C1F10107-1748-4042-9D34-447BC87D05F5}" destId="{8583B688-5560-4006-86F8-E0E8EF0BF8D6}" srcOrd="0" destOrd="0" parTransId="{03B10C2E-9E17-4AF6-B449-974098B29AFC}" sibTransId="{6FFF1A79-2A4F-4FB8-9B40-728ECF894292}"/>
    <dgm:cxn modelId="{D981432D-38A1-48D2-9B3B-3ECB1AB8E3A7}" type="presOf" srcId="{6FFF1A79-2A4F-4FB8-9B40-728ECF894292}" destId="{63AB1888-4876-4381-9699-126F71D220B2}" srcOrd="0" destOrd="0" presId="urn:microsoft.com/office/officeart/2005/8/layout/pList2#1"/>
    <dgm:cxn modelId="{3D837029-FA1B-4C8A-9A50-76E495117154}" type="presOf" srcId="{C1F10107-1748-4042-9D34-447BC87D05F5}" destId="{BC6CDCA8-4294-46ED-BE96-6E174A9B2584}" srcOrd="0" destOrd="0" presId="urn:microsoft.com/office/officeart/2005/8/layout/pList2#1"/>
    <dgm:cxn modelId="{1BF9B2A2-37CC-425B-A9D8-1CE02ED88A8E}" srcId="{C1F10107-1748-4042-9D34-447BC87D05F5}" destId="{8A3DC7B5-42B8-4E39-82E8-D68DF6C6F877}" srcOrd="2" destOrd="0" parTransId="{83EF054C-D644-4C2B-A1C4-6561FA67E0E7}" sibTransId="{B77A98EF-732E-4E9B-8EA7-2585D9056A4E}"/>
    <dgm:cxn modelId="{31A696BE-FE74-4DCB-9A32-B93A486A4BDD}" srcId="{C1F10107-1748-4042-9D34-447BC87D05F5}" destId="{DBD61D29-AD97-4DEC-8B1B-229ABEA7A512}" srcOrd="1" destOrd="0" parTransId="{4F8FCB74-6E1B-42AD-A0DB-FEC2C231A2FA}" sibTransId="{3A60C2C5-F4B8-43D3-9BB5-61DE0D709221}"/>
    <dgm:cxn modelId="{B75EFE7D-E3B8-406C-BE75-CBCDA119411E}" type="presOf" srcId="{33F0A1C1-F561-46D5-8D7B-3A04B4CC7A0A}" destId="{6DCD8086-7301-4DFE-A533-7F3B794F65D1}" srcOrd="0" destOrd="0" presId="urn:microsoft.com/office/officeart/2005/8/layout/pList2#1"/>
    <dgm:cxn modelId="{19E444E9-8A05-4728-8CE4-F040F7A1718F}" type="presOf" srcId="{DBD61D29-AD97-4DEC-8B1B-229ABEA7A512}" destId="{0D26F826-8E65-49FC-BF17-A891B5631F9D}" srcOrd="0" destOrd="0" presId="urn:microsoft.com/office/officeart/2005/8/layout/pList2#1"/>
    <dgm:cxn modelId="{60693517-7E52-4463-AA8F-E0093A262267}" type="presOf" srcId="{8A3DC7B5-42B8-4E39-82E8-D68DF6C6F877}" destId="{4AE07D8C-BB16-4613-AD2F-58E4E2981D25}" srcOrd="0" destOrd="0" presId="urn:microsoft.com/office/officeart/2005/8/layout/pList2#1"/>
    <dgm:cxn modelId="{9B400D70-70B2-42BF-9A32-1D16B437CDCE}" type="presParOf" srcId="{BC6CDCA8-4294-46ED-BE96-6E174A9B2584}" destId="{C6A4A440-281E-4B07-8B43-80AB3783E455}" srcOrd="0" destOrd="0" presId="urn:microsoft.com/office/officeart/2005/8/layout/pList2#1"/>
    <dgm:cxn modelId="{76DEEBE2-DC46-430A-A247-F5769A9024EA}" type="presParOf" srcId="{BC6CDCA8-4294-46ED-BE96-6E174A9B2584}" destId="{A553931C-B0CC-4E31-B967-E6D6DDF6AB86}" srcOrd="1" destOrd="0" presId="urn:microsoft.com/office/officeart/2005/8/layout/pList2#1"/>
    <dgm:cxn modelId="{88D427AF-E13E-4A40-B9B5-B0C4EA2761F4}" type="presParOf" srcId="{A553931C-B0CC-4E31-B967-E6D6DDF6AB86}" destId="{DA1F27CC-6F90-4248-894B-AB525A7DCCA6}" srcOrd="0" destOrd="0" presId="urn:microsoft.com/office/officeart/2005/8/layout/pList2#1"/>
    <dgm:cxn modelId="{7F79F26D-0158-456B-A656-B846443BC0D8}" type="presParOf" srcId="{DA1F27CC-6F90-4248-894B-AB525A7DCCA6}" destId="{F119C416-4A81-4859-8193-60330F307A41}" srcOrd="0" destOrd="0" presId="urn:microsoft.com/office/officeart/2005/8/layout/pList2#1"/>
    <dgm:cxn modelId="{C96BCA04-A145-4046-BAE2-80A65DACC3D0}" type="presParOf" srcId="{DA1F27CC-6F90-4248-894B-AB525A7DCCA6}" destId="{A34B6532-A7DD-46A0-B161-E90FC73248D2}" srcOrd="1" destOrd="0" presId="urn:microsoft.com/office/officeart/2005/8/layout/pList2#1"/>
    <dgm:cxn modelId="{856AC4FD-87F6-4A40-AFF7-0B6D011347A5}" type="presParOf" srcId="{DA1F27CC-6F90-4248-894B-AB525A7DCCA6}" destId="{A9295495-4E90-4C70-AB4A-12015F0C8AFA}" srcOrd="2" destOrd="0" presId="urn:microsoft.com/office/officeart/2005/8/layout/pList2#1"/>
    <dgm:cxn modelId="{65B3C315-1F48-4E9F-8818-8488E3798345}" type="presParOf" srcId="{A553931C-B0CC-4E31-B967-E6D6DDF6AB86}" destId="{63AB1888-4876-4381-9699-126F71D220B2}" srcOrd="1" destOrd="0" presId="urn:microsoft.com/office/officeart/2005/8/layout/pList2#1"/>
    <dgm:cxn modelId="{29DCCD53-89F0-41E6-B431-C6DEA78448C8}" type="presParOf" srcId="{A553931C-B0CC-4E31-B967-E6D6DDF6AB86}" destId="{7AD820E0-4918-4F27-93C5-6D8CC1FFA63E}" srcOrd="2" destOrd="0" presId="urn:microsoft.com/office/officeart/2005/8/layout/pList2#1"/>
    <dgm:cxn modelId="{906C01F9-1DD4-459F-A747-BE61523E4191}" type="presParOf" srcId="{7AD820E0-4918-4F27-93C5-6D8CC1FFA63E}" destId="{0D26F826-8E65-49FC-BF17-A891B5631F9D}" srcOrd="0" destOrd="0" presId="urn:microsoft.com/office/officeart/2005/8/layout/pList2#1"/>
    <dgm:cxn modelId="{5C90D5F2-11FD-4ABC-A55C-EB631288B5B5}" type="presParOf" srcId="{7AD820E0-4918-4F27-93C5-6D8CC1FFA63E}" destId="{8EF8440A-765B-446A-BEBE-84D3463F651A}" srcOrd="1" destOrd="0" presId="urn:microsoft.com/office/officeart/2005/8/layout/pList2#1"/>
    <dgm:cxn modelId="{2769066E-DAD5-4BC7-9CF0-069CC7BFEBE0}" type="presParOf" srcId="{7AD820E0-4918-4F27-93C5-6D8CC1FFA63E}" destId="{1F6150A8-102E-4D98-89ED-D651CC901272}" srcOrd="2" destOrd="0" presId="urn:microsoft.com/office/officeart/2005/8/layout/pList2#1"/>
    <dgm:cxn modelId="{194BADF6-184E-4136-BE58-7025C3FDA17D}" type="presParOf" srcId="{A553931C-B0CC-4E31-B967-E6D6DDF6AB86}" destId="{F6B75CA1-FFF3-4F9D-8C23-28DA529FA7DE}" srcOrd="3" destOrd="0" presId="urn:microsoft.com/office/officeart/2005/8/layout/pList2#1"/>
    <dgm:cxn modelId="{134425C7-B784-42FF-B6D8-68887B948113}" type="presParOf" srcId="{A553931C-B0CC-4E31-B967-E6D6DDF6AB86}" destId="{BE336077-8361-4748-A0EA-E911DA1DF8A4}" srcOrd="4" destOrd="0" presId="urn:microsoft.com/office/officeart/2005/8/layout/pList2#1"/>
    <dgm:cxn modelId="{DA1EEB6B-AF60-4B14-BE92-BA4B6926B166}" type="presParOf" srcId="{BE336077-8361-4748-A0EA-E911DA1DF8A4}" destId="{4AE07D8C-BB16-4613-AD2F-58E4E2981D25}" srcOrd="0" destOrd="0" presId="urn:microsoft.com/office/officeart/2005/8/layout/pList2#1"/>
    <dgm:cxn modelId="{0129A147-0A06-441E-B47E-134D04F6B6C4}" type="presParOf" srcId="{BE336077-8361-4748-A0EA-E911DA1DF8A4}" destId="{FE92376C-BBC3-4E10-A194-EFF3C0A3A54E}" srcOrd="1" destOrd="0" presId="urn:microsoft.com/office/officeart/2005/8/layout/pList2#1"/>
    <dgm:cxn modelId="{0C28879B-7DEE-440B-911D-326FFF611A14}" type="presParOf" srcId="{BE336077-8361-4748-A0EA-E911DA1DF8A4}" destId="{CE591B3D-B45E-4475-96A2-D7F910345AD5}" srcOrd="2" destOrd="0" presId="urn:microsoft.com/office/officeart/2005/8/layout/pList2#1"/>
    <dgm:cxn modelId="{4AB4627B-EE04-4FAA-BE28-88E2DC9CBD04}" type="presParOf" srcId="{A553931C-B0CC-4E31-B967-E6D6DDF6AB86}" destId="{4CE43001-51B5-4892-9165-6C5FFBB62F39}" srcOrd="5" destOrd="0" presId="urn:microsoft.com/office/officeart/2005/8/layout/pList2#1"/>
    <dgm:cxn modelId="{153EB7DA-9916-425A-B023-A213355393AC}" type="presParOf" srcId="{A553931C-B0CC-4E31-B967-E6D6DDF6AB86}" destId="{D3BEE99C-1F0C-4EFC-9EB7-E9803B59010E}" srcOrd="6" destOrd="0" presId="urn:microsoft.com/office/officeart/2005/8/layout/pList2#1"/>
    <dgm:cxn modelId="{ECFB2B3C-DFDE-472C-B6F9-20E773BCBDD2}" type="presParOf" srcId="{D3BEE99C-1F0C-4EFC-9EB7-E9803B59010E}" destId="{6DCD8086-7301-4DFE-A533-7F3B794F65D1}" srcOrd="0" destOrd="0" presId="urn:microsoft.com/office/officeart/2005/8/layout/pList2#1"/>
    <dgm:cxn modelId="{46879F3E-56C4-414C-9D90-3513F5ACEB07}" type="presParOf" srcId="{D3BEE99C-1F0C-4EFC-9EB7-E9803B59010E}" destId="{7FECCC6F-80B1-429B-BE91-7D4A1C397BF3}" srcOrd="1" destOrd="0" presId="urn:microsoft.com/office/officeart/2005/8/layout/pList2#1"/>
    <dgm:cxn modelId="{5C048AF9-AA42-492A-8428-F990A7402A30}" type="presParOf" srcId="{D3BEE99C-1F0C-4EFC-9EB7-E9803B59010E}" destId="{F23C43C4-1E56-4D60-B592-970DF49DCAC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4A440-281E-4B07-8B43-80AB3783E455}">
      <dsp:nvSpPr>
        <dsp:cNvPr id="0" name=""/>
        <dsp:cNvSpPr/>
      </dsp:nvSpPr>
      <dsp:spPr>
        <a:xfrm>
          <a:off x="0" y="0"/>
          <a:ext cx="8640762" cy="2332434"/>
        </a:xfrm>
        <a:prstGeom prst="roundRect">
          <a:avLst>
            <a:gd name="adj" fmla="val 10000"/>
          </a:avLst>
        </a:prstGeom>
        <a:solidFill>
          <a:srgbClr val="002060">
            <a:alpha val="60000"/>
          </a:srgb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95495-4E90-4C70-AB4A-12015F0C8AFA}">
      <dsp:nvSpPr>
        <dsp:cNvPr id="0" name=""/>
        <dsp:cNvSpPr/>
      </dsp:nvSpPr>
      <dsp:spPr>
        <a:xfrm>
          <a:off x="277550" y="0"/>
          <a:ext cx="1806718" cy="15664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9C416-4A81-4859-8193-60330F307A41}">
      <dsp:nvSpPr>
        <dsp:cNvPr id="0" name=""/>
        <dsp:cNvSpPr/>
      </dsp:nvSpPr>
      <dsp:spPr>
        <a:xfrm rot="10800000">
          <a:off x="263449" y="1632560"/>
          <a:ext cx="1834921" cy="378391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 smtClean="0"/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* </a:t>
          </a:r>
          <a:r>
            <a:rPr lang="es-MX" sz="1600" b="1" kern="1200" dirty="0" smtClean="0"/>
            <a:t>100% Tratamiento de aguas residuales colectadas.</a:t>
          </a:r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*Cumplimiento de la  calidad establecida por la normatividad</a:t>
          </a:r>
          <a:r>
            <a:rPr lang="es-MX" sz="1400" kern="1200" dirty="0" smtClean="0"/>
            <a:t>.</a:t>
          </a:r>
          <a:endParaRPr lang="es-MX" sz="1400" kern="1200" dirty="0"/>
        </a:p>
      </dsp:txBody>
      <dsp:txXfrm rot="10800000">
        <a:off x="319879" y="1632560"/>
        <a:ext cx="1722061" cy="3727488"/>
      </dsp:txXfrm>
    </dsp:sp>
    <dsp:sp modelId="{1F6150A8-102E-4D98-89ED-D651CC901272}">
      <dsp:nvSpPr>
        <dsp:cNvPr id="0" name=""/>
        <dsp:cNvSpPr/>
      </dsp:nvSpPr>
      <dsp:spPr>
        <a:xfrm>
          <a:off x="2288003" y="0"/>
          <a:ext cx="1806718" cy="1566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6F826-8E65-49FC-BF17-A891B5631F9D}">
      <dsp:nvSpPr>
        <dsp:cNvPr id="0" name=""/>
        <dsp:cNvSpPr/>
      </dsp:nvSpPr>
      <dsp:spPr>
        <a:xfrm rot="10800000">
          <a:off x="2279042" y="1609960"/>
          <a:ext cx="1824641" cy="381405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* </a:t>
          </a:r>
          <a:r>
            <a:rPr lang="es-ES" sz="1600" b="1" kern="1200" dirty="0" smtClean="0"/>
            <a:t>Consideraciones Agenda del Agua 2030.</a:t>
          </a:r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* Nueva infraestructura de PTAR sean de </a:t>
          </a:r>
          <a:r>
            <a:rPr lang="es-ES" sz="1400" b="1" kern="1200" dirty="0" smtClean="0">
              <a:solidFill>
                <a:srgbClr val="FF0000"/>
              </a:solidFill>
            </a:rPr>
            <a:t>tipo aerobio</a:t>
          </a:r>
          <a:r>
            <a:rPr lang="es-ES" sz="1400" b="1" kern="1200" dirty="0" smtClean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b="1" kern="1200" dirty="0" smtClean="0"/>
            <a:t>      </a:t>
          </a:r>
          <a:r>
            <a:rPr lang="es-ES" sz="1400" b="1" kern="1200" dirty="0" smtClean="0"/>
            <a:t>Discos Biológicos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400" b="1" kern="1200" dirty="0" smtClean="0"/>
            <a:t>      Dual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400" b="1" kern="1200" dirty="0" smtClean="0"/>
            <a:t>      Filtros Biológicos</a:t>
          </a:r>
        </a:p>
        <a:p>
          <a:pPr marL="266700" lvl="0" indent="-2667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400" b="1" kern="1200" dirty="0" smtClean="0"/>
            <a:t>      Lagunas  Aireadas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400" b="1" kern="1200" dirty="0" smtClean="0"/>
            <a:t>      Lodos activados</a:t>
          </a:r>
        </a:p>
        <a:p>
          <a:pPr marL="266700" lvl="0" indent="-93663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400" b="1" kern="1200" dirty="0" smtClean="0"/>
            <a:t>  Zanjas de Oxidación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 rot="10800000">
        <a:off x="2335156" y="1609960"/>
        <a:ext cx="1712413" cy="3757936"/>
      </dsp:txXfrm>
    </dsp:sp>
    <dsp:sp modelId="{CE591B3D-B45E-4475-96A2-D7F910345AD5}">
      <dsp:nvSpPr>
        <dsp:cNvPr id="0" name=""/>
        <dsp:cNvSpPr/>
      </dsp:nvSpPr>
      <dsp:spPr>
        <a:xfrm>
          <a:off x="4431421" y="0"/>
          <a:ext cx="1806718" cy="1566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07D8C-BB16-4613-AD2F-58E4E2981D25}">
      <dsp:nvSpPr>
        <dsp:cNvPr id="0" name=""/>
        <dsp:cNvSpPr/>
      </dsp:nvSpPr>
      <dsp:spPr>
        <a:xfrm rot="10800000">
          <a:off x="4284355" y="1608955"/>
          <a:ext cx="2100852" cy="381539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600" kern="1200" dirty="0" smtClean="0"/>
            <a:t>* </a:t>
          </a:r>
          <a:r>
            <a:rPr lang="es-ES" sz="1600" b="1" kern="1200" dirty="0" smtClean="0"/>
            <a:t>Consideraciones Agenda del Agua 2030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600" b="1" kern="1200" dirty="0" smtClean="0"/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400" b="1" kern="1200" dirty="0" smtClean="0"/>
            <a:t>*Nueva infraestructura de PTAR se empleen </a:t>
          </a:r>
          <a:r>
            <a:rPr lang="es-MX" sz="1400" b="1" kern="1200" dirty="0" smtClean="0"/>
            <a:t>sistemas de </a:t>
          </a:r>
          <a:r>
            <a:rPr lang="es-MX" sz="1400" b="1" kern="1200" dirty="0" smtClean="0">
              <a:solidFill>
                <a:srgbClr val="FF0000"/>
              </a:solidFill>
            </a:rPr>
            <a:t>tratamiento combinados</a:t>
          </a:r>
          <a:r>
            <a:rPr lang="es-MX" sz="1400" b="1" kern="1200" dirty="0" smtClean="0"/>
            <a:t>: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400" b="1" kern="1200" dirty="0" smtClean="0"/>
        </a:p>
        <a:p>
          <a:pPr marL="82550" lvl="0" indent="-8255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/>
        </a:p>
        <a:p>
          <a:pPr marL="82550" lvl="0" indent="-8255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/>
        </a:p>
        <a:p>
          <a:pPr marL="82550" lvl="0" indent="-8255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/>
        </a:p>
        <a:p>
          <a:pPr marL="82550" lvl="0" indent="-8255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/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*Quema en antorcha (total 76% de metano generado)</a:t>
          </a:r>
          <a:endParaRPr lang="es-ES" sz="14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 rot="10800000">
        <a:off x="4348963" y="1608955"/>
        <a:ext cx="1971636" cy="3750782"/>
      </dsp:txXfrm>
    </dsp:sp>
    <dsp:sp modelId="{F23C43C4-1E56-4D60-B592-970DF49DCACE}">
      <dsp:nvSpPr>
        <dsp:cNvPr id="0" name=""/>
        <dsp:cNvSpPr/>
      </dsp:nvSpPr>
      <dsp:spPr>
        <a:xfrm>
          <a:off x="6568236" y="0"/>
          <a:ext cx="1806718" cy="15664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D8086-7301-4DFE-A533-7F3B794F65D1}">
      <dsp:nvSpPr>
        <dsp:cNvPr id="0" name=""/>
        <dsp:cNvSpPr/>
      </dsp:nvSpPr>
      <dsp:spPr>
        <a:xfrm rot="10800000">
          <a:off x="6565879" y="1600852"/>
          <a:ext cx="1811433" cy="382619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* EM “B2”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* Propuesta “Cero Emisiones”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* Captación del 100% del CH4 disuelto y quema en antorcha (total 95% del CH4 generado).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/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/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* Captación del 50% del CH4 disuelto 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* Aprovechamiento de CH4 para producir energía eléctrica en PTAR mayores a 500 l/s)</a:t>
          </a:r>
          <a:endParaRPr lang="es-MX" sz="1400" b="1" kern="1200" dirty="0"/>
        </a:p>
      </dsp:txBody>
      <dsp:txXfrm rot="10800000">
        <a:off x="6621587" y="1600852"/>
        <a:ext cx="1700017" cy="3770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0.12069</cdr:y>
    </cdr:from>
    <cdr:to>
      <cdr:x>0.28772</cdr:x>
      <cdr:y>0.16351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72208" y="504056"/>
          <a:ext cx="551834" cy="178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s-MX" sz="1000" dirty="0"/>
            <a:t>(58%)</a:t>
          </a:r>
        </a:p>
      </cdr:txBody>
    </cdr:sp>
  </cdr:relSizeAnchor>
  <cdr:relSizeAnchor xmlns:cdr="http://schemas.openxmlformats.org/drawingml/2006/chartDrawing">
    <cdr:from>
      <cdr:x>0.19555</cdr:x>
      <cdr:y>0.93103</cdr:y>
    </cdr:from>
    <cdr:to>
      <cdr:x>0.77096</cdr:x>
      <cdr:y>0.99425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647461" y="3888432"/>
          <a:ext cx="4847792" cy="26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 dirty="0" smtClean="0"/>
            <a:t>Tecnologías</a:t>
          </a:r>
          <a:endParaRPr lang="es-MX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0.83047</cdr:x>
      <cdr:y>0.56568</cdr:y>
    </cdr:from>
    <cdr:to>
      <cdr:x>0.83047</cdr:x>
      <cdr:y>0.94068</cdr:y>
    </cdr:to>
    <cdr:cxnSp macro="">
      <cdr:nvCxnSpPr>
        <cdr:cNvPr id="3" name="22 Conector recto"/>
        <cdr:cNvCxnSpPr/>
      </cdr:nvCxnSpPr>
      <cdr:spPr>
        <a:xfrm xmlns:a="http://schemas.openxmlformats.org/drawingml/2006/main">
          <a:off x="5988049" y="2500086"/>
          <a:ext cx="0" cy="165735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0.9805</cdr:x>
      <cdr:y>0.56722</cdr:y>
    </cdr:from>
    <cdr:to>
      <cdr:x>0.9805</cdr:x>
      <cdr:y>0.94222</cdr:y>
    </cdr:to>
    <cdr:cxnSp macro="">
      <cdr:nvCxnSpPr>
        <cdr:cNvPr id="4" name="22 Conector recto"/>
        <cdr:cNvCxnSpPr/>
      </cdr:nvCxnSpPr>
      <cdr:spPr>
        <a:xfrm xmlns:a="http://schemas.openxmlformats.org/drawingml/2006/main">
          <a:off x="7069819" y="2506891"/>
          <a:ext cx="0" cy="165735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0.08215</cdr:x>
      <cdr:y>0.57043</cdr:y>
    </cdr:from>
    <cdr:to>
      <cdr:x>0.08215</cdr:x>
      <cdr:y>0.94543</cdr:y>
    </cdr:to>
    <cdr:cxnSp macro="">
      <cdr:nvCxnSpPr>
        <cdr:cNvPr id="7" name="22 Conector recto"/>
        <cdr:cNvCxnSpPr/>
      </cdr:nvCxnSpPr>
      <cdr:spPr>
        <a:xfrm xmlns:a="http://schemas.openxmlformats.org/drawingml/2006/main">
          <a:off x="592330" y="2521057"/>
          <a:ext cx="0" cy="165735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0.23146</cdr:x>
      <cdr:y>0.57363</cdr:y>
    </cdr:from>
    <cdr:to>
      <cdr:x>0.23146</cdr:x>
      <cdr:y>0.94863</cdr:y>
    </cdr:to>
    <cdr:cxnSp macro="">
      <cdr:nvCxnSpPr>
        <cdr:cNvPr id="8" name="22 Conector recto"/>
        <cdr:cNvCxnSpPr/>
      </cdr:nvCxnSpPr>
      <cdr:spPr>
        <a:xfrm xmlns:a="http://schemas.openxmlformats.org/drawingml/2006/main">
          <a:off x="1668899" y="2535222"/>
          <a:ext cx="0" cy="165735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0.38076</cdr:x>
      <cdr:y>0.57186</cdr:y>
    </cdr:from>
    <cdr:to>
      <cdr:x>0.38076</cdr:x>
      <cdr:y>0.94686</cdr:y>
    </cdr:to>
    <cdr:cxnSp macro="">
      <cdr:nvCxnSpPr>
        <cdr:cNvPr id="9" name="22 Conector recto"/>
        <cdr:cNvCxnSpPr/>
      </cdr:nvCxnSpPr>
      <cdr:spPr>
        <a:xfrm xmlns:a="http://schemas.openxmlformats.org/drawingml/2006/main">
          <a:off x="2745468" y="2527406"/>
          <a:ext cx="0" cy="165735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0.53109</cdr:x>
      <cdr:y>0.57175</cdr:y>
    </cdr:from>
    <cdr:to>
      <cdr:x>0.53109</cdr:x>
      <cdr:y>0.94675</cdr:y>
    </cdr:to>
    <cdr:cxnSp macro="">
      <cdr:nvCxnSpPr>
        <cdr:cNvPr id="10" name="22 Conector recto"/>
        <cdr:cNvCxnSpPr/>
      </cdr:nvCxnSpPr>
      <cdr:spPr>
        <a:xfrm xmlns:a="http://schemas.openxmlformats.org/drawingml/2006/main">
          <a:off x="3829364" y="2526917"/>
          <a:ext cx="0" cy="165735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0.68039</cdr:x>
      <cdr:y>0.56998</cdr:y>
    </cdr:from>
    <cdr:to>
      <cdr:x>0.68039</cdr:x>
      <cdr:y>0.94498</cdr:y>
    </cdr:to>
    <cdr:cxnSp macro="">
      <cdr:nvCxnSpPr>
        <cdr:cNvPr id="11" name="22 Conector recto"/>
        <cdr:cNvCxnSpPr/>
      </cdr:nvCxnSpPr>
      <cdr:spPr>
        <a:xfrm xmlns:a="http://schemas.openxmlformats.org/drawingml/2006/main">
          <a:off x="4905934" y="2519102"/>
          <a:ext cx="0" cy="165735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0.11991</cdr:x>
      <cdr:y>0.88362</cdr:y>
    </cdr:from>
    <cdr:to>
      <cdr:x>0.1867</cdr:x>
      <cdr:y>0.95121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64577" y="3905250"/>
          <a:ext cx="481626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0.27639</cdr:x>
      <cdr:y>0.88031</cdr:y>
    </cdr:from>
    <cdr:to>
      <cdr:x>0.33812</cdr:x>
      <cdr:y>0.9479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992923" y="3890596"/>
          <a:ext cx="445047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0.4085</cdr:x>
      <cdr:y>0.88362</cdr:y>
    </cdr:from>
    <cdr:to>
      <cdr:x>0.50573</cdr:x>
      <cdr:y>0.95121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945423" y="3905250"/>
          <a:ext cx="701101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0.5599</cdr:x>
      <cdr:y>0.88362</cdr:y>
    </cdr:from>
    <cdr:to>
      <cdr:x>0.66982</cdr:x>
      <cdr:y>0.95121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037135" y="3905250"/>
          <a:ext cx="79254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0.69607</cdr:x>
      <cdr:y>0.89025</cdr:y>
    </cdr:from>
    <cdr:to>
      <cdr:x>0.81275</cdr:x>
      <cdr:y>0.99647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5018942" y="3934557"/>
          <a:ext cx="841321" cy="4694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0.86475</cdr:x>
      <cdr:y>0.9002</cdr:y>
    </cdr:from>
    <cdr:to>
      <cdr:x>0.94592</cdr:x>
      <cdr:y>0.96779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6235212" y="3978519"/>
          <a:ext cx="585267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9" name="18 Conector recto"/>
        <cdr:cNvSpPr/>
      </cdr:nvSpPr>
      <cdr:spPr>
        <a:xfrm xmlns:a="http://schemas.openxmlformats.org/drawingml/2006/main">
          <a:off x="-179512" y="-170080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1" name="20 Conector recto"/>
        <cdr:cNvSpPr/>
      </cdr:nvSpPr>
      <cdr:spPr>
        <a:xfrm xmlns:a="http://schemas.openxmlformats.org/drawingml/2006/main">
          <a:off x="-179512" y="-170080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0.02752</cdr:x>
      <cdr:y>0.18056</cdr:y>
    </cdr:from>
    <cdr:to>
      <cdr:x>0.91743</cdr:x>
      <cdr:y>0.79167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216024" y="936104"/>
          <a:ext cx="6984776" cy="31683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87D8B-ABAA-4CE5-A49E-EE73F7A2D28A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1E90-304F-41A1-B491-14D10DA4F1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75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C89E95-D129-4A94-8612-9235B8B44007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263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7F51F-63D5-4038-9EB7-DDE36A5C518E}" type="slidenum">
              <a:rPr lang="en-US" altLang="es-MX">
                <a:solidFill>
                  <a:prstClr val="black"/>
                </a:solidFill>
              </a:rPr>
              <a:pPr/>
              <a:t>6</a:t>
            </a:fld>
            <a:endParaRPr lang="en-US" altLang="es-MX">
              <a:solidFill>
                <a:prstClr val="black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89885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palabra </a:t>
            </a:r>
            <a:r>
              <a:rPr lang="es-MX" dirty="0" err="1" smtClean="0"/>
              <a:t>radiativo</a:t>
            </a:r>
            <a:r>
              <a:rPr lang="es-MX" dirty="0" smtClean="0"/>
              <a:t> proviene del hecho de que estos factores cambian el equilibrio entre la radiación solar entrante y la radiación infrarroja saliente dentro de la atmósfera terrestre. El equilibrio </a:t>
            </a:r>
            <a:r>
              <a:rPr lang="es-MX" dirty="0" err="1" smtClean="0"/>
              <a:t>radiativo</a:t>
            </a:r>
            <a:r>
              <a:rPr lang="es-MX" dirty="0" smtClean="0"/>
              <a:t> controla la temperatura de la superficie terrestre. El término forzamiento se utiliza para indicar que el equilibrio </a:t>
            </a:r>
            <a:r>
              <a:rPr lang="es-MX" dirty="0" err="1" smtClean="0"/>
              <a:t>radiativo</a:t>
            </a:r>
            <a:r>
              <a:rPr lang="es-MX" dirty="0" smtClean="0"/>
              <a:t> de la Tierra está siendo separado de su estado normal.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8ABB1-9937-4BC6-A657-13ADAD9520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CD8300-E509-4421-BF57-48BCFB1D2DB9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611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2E487-5707-454C-B177-2FB44B9F17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9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2E487-5707-454C-B177-2FB44B9F17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1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3038" indent="-173038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Retos que considera el EM “B3”:</a:t>
            </a:r>
          </a:p>
          <a:p>
            <a:pPr marL="173038" indent="-173038">
              <a:spcBef>
                <a:spcPct val="20000"/>
              </a:spcBef>
              <a:buClr>
                <a:srgbClr val="C00000"/>
              </a:buClr>
              <a:defRPr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Se requiere de una fuerte inversión en investigación para el desarrollo de tecnologías e infraestructura de sistemas de captación de metano altamente eficientes, y de esta forma pueda ser recuperado y quemado en flama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41599-A880-4602-B8DA-AB13D7A68421}" type="slidenum">
              <a:rPr lang="es-MX" smtClean="0">
                <a:solidFill>
                  <a:prstClr val="black"/>
                </a:solidFill>
              </a:rPr>
              <a:pPr/>
              <a:t>33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0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76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0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05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26589-6D65-4981-8D39-C800F7769F1D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1CD35-CC95-4848-8E93-4992B658F4A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9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1F891-D0BD-4C67-8740-1A81C7934C7E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20B3F-24A6-4097-A3E7-692B0D17DF1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3E913-6896-4C5A-B83B-B6A64E7E1A37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7B99F-CFFD-4D38-AB35-F005B50D78D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6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B0160-CA46-4058-9695-ED3BBB9735BD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D29D6-4A03-4E84-BAE6-B9248D408DC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3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DCC2C-34D1-4A1A-86D6-D3768B558D4B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0A10-DBB8-4B30-9D0B-ADE00F33251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4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74ED6-56A9-437E-B0B7-4C0B4E68B41E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61B0E-742D-44FE-93E1-45CE2A317C2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96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5F5E8-BBFD-4EA9-92F8-69474F18C891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3A83F-B103-4477-AF5C-E9A194E9768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3EFF09F-F650-4983-A2D6-0156C1370A69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262BF6-42D2-4AD2-9A45-49F758FF31C7}" type="slidenum">
              <a:rPr lang="en-US" smtClean="0">
                <a:solidFill>
                  <a:srgbClr val="455F51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6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084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6AB95-679E-445B-9A47-B1382F1F5FBC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1A85E-3BAA-4E13-A1AB-A00AFFB0810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8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0861A-77C1-4398-9F5A-EBC053707442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4276-72CE-4F9C-8508-9BE944E67E3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6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9A378-1F8D-423B-A312-C549A8664509}" type="datetimeFigureOut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8F12C-B0B8-4DFB-8114-09113BB64A2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0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99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63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45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13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82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38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86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78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5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92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68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02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54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38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5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9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58" y="-24684"/>
            <a:ext cx="12209315" cy="69073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23" y="6336666"/>
            <a:ext cx="1625600" cy="3848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41" y="6214270"/>
            <a:ext cx="750571" cy="6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87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58" y="-24684"/>
            <a:ext cx="12209315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5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6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0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60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60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ww_sub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1425162"/>
            <a:ext cx="103632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43946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481484" y="4070351"/>
            <a:ext cx="2844800" cy="365125"/>
          </a:xfrm>
        </p:spPr>
        <p:txBody>
          <a:bodyPr/>
          <a:lstStyle/>
          <a:p>
            <a:fld id="{7E2D4DC6-9D6C-4049-A345-0ACCCCABBB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texto 2"/>
          <p:cNvSpPr>
            <a:spLocks noGrp="1"/>
          </p:cNvSpPr>
          <p:nvPr>
            <p:ph type="body" idx="13"/>
          </p:nvPr>
        </p:nvSpPr>
        <p:spPr>
          <a:xfrm>
            <a:off x="963084" y="3370541"/>
            <a:ext cx="10363200" cy="43946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005CB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81589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63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24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94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9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307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41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58" y="-24684"/>
            <a:ext cx="12209315" cy="69073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23" y="6336666"/>
            <a:ext cx="1625600" cy="3848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41" y="6214270"/>
            <a:ext cx="750571" cy="6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23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58" y="-24684"/>
            <a:ext cx="12209315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18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36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35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45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32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ww_sub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1425162"/>
            <a:ext cx="103632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43946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481484" y="4070351"/>
            <a:ext cx="2844800" cy="365125"/>
          </a:xfrm>
        </p:spPr>
        <p:txBody>
          <a:bodyPr/>
          <a:lstStyle/>
          <a:p>
            <a:fld id="{7E2D4DC6-9D6C-4049-A345-0ACCCCABBB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texto 2"/>
          <p:cNvSpPr>
            <a:spLocks noGrp="1"/>
          </p:cNvSpPr>
          <p:nvPr>
            <p:ph type="body" idx="13"/>
          </p:nvPr>
        </p:nvSpPr>
        <p:spPr>
          <a:xfrm>
            <a:off x="963084" y="3370541"/>
            <a:ext cx="10363200" cy="43946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005CB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11473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5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3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943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83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040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75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58" y="-24684"/>
            <a:ext cx="12209315" cy="69073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23" y="6336666"/>
            <a:ext cx="1625600" cy="3848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41" y="6214270"/>
            <a:ext cx="750571" cy="6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98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58" y="-24684"/>
            <a:ext cx="12209315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99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2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84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713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5A3-7CE1-472C-86DE-7EBCBBD634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1984-C2B5-4DAD-A5B8-F2A2B9361D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34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ww_sub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1425162"/>
            <a:ext cx="103632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43946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481484" y="4070351"/>
            <a:ext cx="2844800" cy="365125"/>
          </a:xfrm>
        </p:spPr>
        <p:txBody>
          <a:bodyPr/>
          <a:lstStyle/>
          <a:p>
            <a:fld id="{7E2D4DC6-9D6C-4049-A345-0ACCCCABBB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texto 2"/>
          <p:cNvSpPr>
            <a:spLocks noGrp="1"/>
          </p:cNvSpPr>
          <p:nvPr>
            <p:ph type="body" idx="13"/>
          </p:nvPr>
        </p:nvSpPr>
        <p:spPr>
          <a:xfrm>
            <a:off x="963084" y="3370541"/>
            <a:ext cx="10363200" cy="43946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005CB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202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24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13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41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01AA-DD79-4C54-A101-1E1F8474620E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E470-2189-4383-B42E-E8EFD3A22D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372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74ED6-56A9-437E-B0B7-4C0B4E68B41E}" type="datetimeFigureOut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61B0E-742D-44FE-93E1-45CE2A317C2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00A4-9209-49C4-B90B-5A39BE376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A1D6-3440-45E4-AE8D-7109BE71F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33C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74ED6-56A9-437E-B0B7-4C0B4E68B4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61B0E-742D-44FE-93E1-45CE2A317C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7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74ED6-56A9-437E-B0B7-4C0B4E68B4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61B0E-742D-44FE-93E1-45CE2A317C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1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74ED6-56A9-437E-B0B7-4C0B4E68B4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61B0E-742D-44FE-93E1-45CE2A317C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063552" y="2121978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sz="3200" dirty="0">
                <a:solidFill>
                  <a:srgbClr val="0070C0"/>
                </a:solidFill>
                <a:cs typeface="Arial" charset="0"/>
              </a:rPr>
              <a:t>ETE </a:t>
            </a:r>
            <a:r>
              <a:rPr lang="es-MX" altLang="en-US" sz="3200" dirty="0" err="1">
                <a:solidFill>
                  <a:srgbClr val="0070C0"/>
                </a:solidFill>
                <a:cs typeface="Arial" charset="0"/>
              </a:rPr>
              <a:t>Sustentáveis</a:t>
            </a:r>
            <a:endParaRPr lang="es-MX" altLang="en-US" sz="3200" dirty="0">
              <a:solidFill>
                <a:srgbClr val="0070C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sz="3200" dirty="0" err="1">
                <a:solidFill>
                  <a:srgbClr val="0070C0"/>
                </a:solidFill>
                <a:cs typeface="Arial" charset="0"/>
              </a:rPr>
              <a:t>Um</a:t>
            </a:r>
            <a:r>
              <a:rPr lang="es-MX" altLang="en-US" sz="32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s-MX" altLang="en-US" sz="3200" dirty="0" err="1">
                <a:solidFill>
                  <a:srgbClr val="0070C0"/>
                </a:solidFill>
                <a:cs typeface="Arial" charset="0"/>
              </a:rPr>
              <a:t>novo</a:t>
            </a:r>
            <a:r>
              <a:rPr lang="es-MX" altLang="en-US" sz="3200" dirty="0">
                <a:solidFill>
                  <a:srgbClr val="0070C0"/>
                </a:solidFill>
                <a:cs typeface="Arial" charset="0"/>
              </a:rPr>
              <a:t> paradigma para o </a:t>
            </a:r>
            <a:r>
              <a:rPr lang="es-MX" altLang="en-US" sz="3200" dirty="0" err="1" smtClean="0">
                <a:solidFill>
                  <a:srgbClr val="0070C0"/>
                </a:solidFill>
                <a:cs typeface="Arial" charset="0"/>
              </a:rPr>
              <a:t>setor</a:t>
            </a:r>
            <a:r>
              <a:rPr lang="es-MX" altLang="en-US" sz="32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s-MX" altLang="en-US" sz="3200" dirty="0">
                <a:solidFill>
                  <a:srgbClr val="0070C0"/>
                </a:solidFill>
                <a:cs typeface="Arial" charset="0"/>
              </a:rPr>
              <a:t>da A e S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4137025" y="3782368"/>
            <a:ext cx="38862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ts val="1050"/>
              </a:spcBef>
              <a:spcAft>
                <a:spcPct val="0"/>
              </a:spcAft>
            </a:pPr>
            <a:r>
              <a:rPr lang="es-ES_tradnl" altLang="en-US" sz="2400" b="1" dirty="0">
                <a:solidFill>
                  <a:prstClr val="black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  <a:t>Adalberto Noyola</a:t>
            </a: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3729831" y="4179095"/>
            <a:ext cx="4700588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Aft>
                <a:spcPct val="0"/>
              </a:spcAft>
            </a:pPr>
            <a:r>
              <a:rPr lang="es-ES_tradnl" altLang="en-US" sz="1600" dirty="0">
                <a:solidFill>
                  <a:prstClr val="black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  <a:t>Instituto de Ingeniería de la UNAM</a:t>
            </a:r>
          </a:p>
          <a:p>
            <a:pPr marL="39688" algn="ctr" fontAlgn="base">
              <a:spcAft>
                <a:spcPct val="0"/>
              </a:spcAft>
            </a:pPr>
            <a:r>
              <a:rPr lang="es-ES_tradnl" altLang="en-US" sz="1600" dirty="0">
                <a:solidFill>
                  <a:prstClr val="black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  <a:t>noyola@pumas.ii.unam.mx</a:t>
            </a:r>
            <a:endParaRPr lang="es-MX" sz="1400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  <a:p>
            <a:pPr marL="39688" algn="ctr" fontAlgn="base">
              <a:spcBef>
                <a:spcPts val="900"/>
              </a:spcBef>
              <a:spcAft>
                <a:spcPct val="0"/>
              </a:spcAft>
            </a:pPr>
            <a:endParaRPr lang="es-ES_tradnl" altLang="en-US" sz="1400" dirty="0">
              <a:solidFill>
                <a:prstClr val="black"/>
              </a:solidFill>
              <a:latin typeface="Arial Narrow" pitchFamily="34" charset="0"/>
              <a:cs typeface="Arial" charset="0"/>
              <a:sym typeface="Arial Narrow" pitchFamily="34" charset="0"/>
            </a:endParaRPr>
          </a:p>
        </p:txBody>
      </p:sp>
      <p:pic>
        <p:nvPicPr>
          <p:cNvPr id="6" name="Picture 8" descr="https://encrypted-tbn3.gstatic.com/images?q=tbn:ANd9GcTLP3L8WKbICDsRImcEEA2PZOGl3S28gr34RQoAgNoK-iQGwbq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116633"/>
            <a:ext cx="959100" cy="1076725"/>
          </a:xfrm>
          <a:prstGeom prst="rect">
            <a:avLst/>
          </a:prstGeom>
          <a:noFill/>
        </p:spPr>
      </p:pic>
      <p:pic>
        <p:nvPicPr>
          <p:cNvPr id="7" name="Picture 5" descr="LOGO I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280" y="1193357"/>
            <a:ext cx="1851600" cy="7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3540672" y="4986148"/>
            <a:ext cx="5121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Seminário</a:t>
            </a:r>
            <a:r>
              <a:rPr lang="es-MX" b="1" dirty="0">
                <a:solidFill>
                  <a:prstClr val="black"/>
                </a:solidFill>
                <a:latin typeface="Arial" charset="0"/>
                <a:cs typeface="Arial" charset="0"/>
              </a:rPr>
              <a:t> Nacional </a:t>
            </a:r>
            <a:r>
              <a:rPr lang="es-MX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Saneamento</a:t>
            </a:r>
            <a:r>
              <a:rPr lang="es-MX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s-MX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Sustentável</a:t>
            </a:r>
            <a:endParaRPr lang="es-MX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solidFill>
                  <a:prstClr val="black"/>
                </a:solidFill>
                <a:latin typeface="Arial" charset="0"/>
                <a:cs typeface="Arial" charset="0"/>
              </a:rPr>
              <a:t>28 – 30 </a:t>
            </a:r>
            <a:r>
              <a:rPr lang="es-MX" dirty="0" err="1">
                <a:solidFill>
                  <a:prstClr val="black"/>
                </a:solidFill>
                <a:latin typeface="Arial" charset="0"/>
                <a:cs typeface="Arial" charset="0"/>
              </a:rPr>
              <a:t>Novembro</a:t>
            </a:r>
            <a:r>
              <a:rPr lang="es-MX" dirty="0">
                <a:solidFill>
                  <a:prstClr val="black"/>
                </a:solidFill>
                <a:latin typeface="Arial" charset="0"/>
                <a:cs typeface="Arial" charset="0"/>
              </a:rPr>
              <a:t> 2016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solidFill>
                  <a:prstClr val="black"/>
                </a:solidFill>
                <a:latin typeface="Arial" charset="0"/>
                <a:cs typeface="Arial" charset="0"/>
              </a:rPr>
              <a:t>Brasilia, Brasil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3" y="243621"/>
            <a:ext cx="1922051" cy="11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465" t="28202" r="41140" b="29473"/>
          <a:stretch/>
        </p:blipFill>
        <p:spPr>
          <a:xfrm>
            <a:off x="1908301" y="1525228"/>
            <a:ext cx="6178163" cy="42764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24001" y="878898"/>
            <a:ext cx="906956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Emisiones totales anuales de GEI de origen antropogénico</a:t>
            </a:r>
          </a:p>
          <a:p>
            <a:pPr algn="ctr"/>
            <a:r>
              <a:rPr lang="es-MX" dirty="0"/>
              <a:t>1970-2010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979846" y="2337392"/>
            <a:ext cx="268815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Las emisiones anuales antropogénicas de GEI crecen en promedio de 1  GtCO</a:t>
            </a:r>
            <a:r>
              <a:rPr lang="es-MX" sz="1600" baseline="-25000" dirty="0"/>
              <a:t>2</a:t>
            </a:r>
            <a:r>
              <a:rPr lang="es-MX" sz="1600" dirty="0"/>
              <a:t>-eq por año (2.2%) en 2000-2010, comparadas con el período 1970 - 2000 en donde el crecimiento fue de 0.4 GtCO</a:t>
            </a:r>
            <a:r>
              <a:rPr lang="es-MX" sz="1600" baseline="-25000" dirty="0"/>
              <a:t>2</a:t>
            </a:r>
            <a:r>
              <a:rPr lang="es-MX" sz="1600" dirty="0"/>
              <a:t>-eq/año (1.3%).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92942" y="5801710"/>
            <a:ext cx="55869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rgbClr val="000000"/>
                </a:solidFill>
              </a:rPr>
              <a:t>Para los gases: CO2 de la combustión de combustibles y procesos industriales; CO2 por la deforestación y otros usos del suelo (FOLU); metano (CH4); Óxido Nitroso (N2O); Gases </a:t>
            </a:r>
            <a:r>
              <a:rPr lang="es-MX" sz="1000" dirty="0" err="1">
                <a:solidFill>
                  <a:srgbClr val="000000"/>
                </a:solidFill>
              </a:rPr>
              <a:t>fluorados</a:t>
            </a:r>
            <a:r>
              <a:rPr lang="es-MX" sz="1000" dirty="0">
                <a:solidFill>
                  <a:srgbClr val="000000"/>
                </a:solidFill>
              </a:rPr>
              <a:t> dentro por el Protocolo de </a:t>
            </a:r>
            <a:r>
              <a:rPr lang="es-MX" sz="1000" dirty="0" err="1">
                <a:solidFill>
                  <a:srgbClr val="000000"/>
                </a:solidFill>
              </a:rPr>
              <a:t>Kyoto</a:t>
            </a:r>
            <a:r>
              <a:rPr lang="es-MX" sz="1000" dirty="0">
                <a:solidFill>
                  <a:srgbClr val="000000"/>
                </a:solidFill>
              </a:rPr>
              <a:t> (F-gases). </a:t>
            </a:r>
            <a:endParaRPr lang="es-MX" sz="1000" dirty="0"/>
          </a:p>
        </p:txBody>
      </p:sp>
      <p:sp>
        <p:nvSpPr>
          <p:cNvPr id="9" name="Rectángulo 8"/>
          <p:cNvSpPr/>
          <p:nvPr/>
        </p:nvSpPr>
        <p:spPr>
          <a:xfrm>
            <a:off x="8978692" y="6125066"/>
            <a:ext cx="1689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3">
                    <a:lumMod val="50000"/>
                  </a:schemeClr>
                </a:solidFill>
              </a:rPr>
              <a:t>Fuente: AR5, IPCC, 2014</a:t>
            </a:r>
          </a:p>
        </p:txBody>
      </p:sp>
    </p:spTree>
    <p:extLst>
      <p:ext uri="{BB962C8B-B14F-4D97-AF65-F5344CB8AC3E}">
        <p14:creationId xmlns:p14="http://schemas.microsoft.com/office/powerpoint/2010/main" val="18963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8185" t="25706" r="46606" b="10790"/>
          <a:stretch/>
        </p:blipFill>
        <p:spPr>
          <a:xfrm>
            <a:off x="2816772" y="1378982"/>
            <a:ext cx="6884276" cy="48956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30642" y="1812581"/>
            <a:ext cx="2749717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+mj-lt"/>
              </a:rPr>
              <a:t>A pesar de las medidas que se adopten para reducir las emisiones, el calentamiento será el mismo por al menos una década más. </a:t>
            </a:r>
          </a:p>
        </p:txBody>
      </p:sp>
      <p:cxnSp>
        <p:nvCxnSpPr>
          <p:cNvPr id="10" name="Conector angular 9"/>
          <p:cNvCxnSpPr>
            <a:stCxn id="6" idx="2"/>
          </p:cNvCxnSpPr>
          <p:nvPr/>
        </p:nvCxnSpPr>
        <p:spPr>
          <a:xfrm rot="16200000" flipH="1">
            <a:off x="5817633" y="2854554"/>
            <a:ext cx="1008490" cy="83275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524000" y="815589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Proyecciones de temperatura con distintos modelos (IPCC-AR5, 2014)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978692" y="6125066"/>
            <a:ext cx="1689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3">
                    <a:lumMod val="50000"/>
                  </a:schemeClr>
                </a:solidFill>
              </a:rPr>
              <a:t>Fuente: AR5, IPCC, 2014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569301" y="2962496"/>
            <a:ext cx="2444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¿</a:t>
            </a:r>
            <a:r>
              <a:rPr lang="es-MX" sz="2400" dirty="0" smtClean="0">
                <a:solidFill>
                  <a:srgbClr val="FF0000"/>
                </a:solidFill>
              </a:rPr>
              <a:t>Zona de confort?</a:t>
            </a: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8156" y="1605643"/>
            <a:ext cx="8318880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Comenzar a ver la situación desde otras perspectivas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Salir de la zona de confort y la visión de corto plazo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Empezar ahora porque el cambio requerirá décadas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59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2" y="715343"/>
            <a:ext cx="5622472" cy="4871357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6" name="CuadroTexto 5"/>
          <p:cNvSpPr txBox="1"/>
          <p:nvPr/>
        </p:nvSpPr>
        <p:spPr>
          <a:xfrm>
            <a:off x="2661557" y="5454339"/>
            <a:ext cx="8175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Satisfacer las necesidades de las generaciones presentes sin comprometer las posibilidades de las generaciones del futuro para atender </a:t>
            </a:r>
            <a:r>
              <a:rPr lang="es-MX" dirty="0" smtClean="0"/>
              <a:t>las propias.</a:t>
            </a:r>
          </a:p>
          <a:p>
            <a:pPr algn="ctr"/>
            <a:r>
              <a:rPr lang="es-MX" i="1" dirty="0"/>
              <a:t>Comisión </a:t>
            </a:r>
            <a:r>
              <a:rPr lang="es-MX" i="1" dirty="0" err="1"/>
              <a:t>Brundtland</a:t>
            </a:r>
            <a:r>
              <a:rPr lang="es-MX" i="1" dirty="0"/>
              <a:t>: Nuestro Futuro </a:t>
            </a:r>
            <a:r>
              <a:rPr lang="es-MX" i="1" dirty="0" smtClean="0"/>
              <a:t>Común (1987)</a:t>
            </a:r>
            <a:endParaRPr lang="es-MX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871358" y="2712099"/>
            <a:ext cx="95417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s-MX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Vivible</a:t>
            </a:r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s-MX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91000" y="34986"/>
            <a:ext cx="4038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El desarrollo sostenible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0966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25" y="148856"/>
            <a:ext cx="7862777" cy="68212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40841" y="90377"/>
            <a:ext cx="2805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Economía Circular</a:t>
            </a:r>
            <a:endParaRPr lang="es-MX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248173" y="6550223"/>
            <a:ext cx="281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www.ellenmacarthurfoundation.org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3257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87928" y="756558"/>
            <a:ext cx="10141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Porqué necesitamos una ETE </a:t>
            </a:r>
            <a:r>
              <a:rPr lang="es-MX" sz="3200" dirty="0" err="1" smtClean="0"/>
              <a:t>Sustentável</a:t>
            </a:r>
            <a:r>
              <a:rPr lang="es-MX" sz="3200" dirty="0" smtClean="0"/>
              <a:t>  (PTAR Sostenible)</a:t>
            </a:r>
            <a:r>
              <a:rPr lang="es-MX" sz="2400" dirty="0" smtClean="0"/>
              <a:t> </a:t>
            </a:r>
            <a:endParaRPr lang="es-MX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387928" y="2133600"/>
            <a:ext cx="96889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debe adoptar un nuevo paradigma para el actual sistema drenaje-planta-descarga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Los esfuerzos de décadas están lejos de alcanzar la cobertura universal y la protección al 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infraestructura de tratamiento se opera en varios casos en forma ineficiente o está abandonada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captación, suministro, recolección y tratamiento tiene una elevada demanda de energía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Los sistemas de tratamiento se limitan, en el mejor de los casos, a la remoción de SS y DBO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Impactos ambientales importantes de N y P en los cuerpos receptores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sociedad (la población servida) no participa (salvo cuando se ve afectada)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25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766132"/>
          </a:xfrm>
        </p:spPr>
        <p:txBody>
          <a:bodyPr/>
          <a:lstStyle/>
          <a:p>
            <a:pPr eaLnBrk="1" hangingPunct="1"/>
            <a:r>
              <a:rPr lang="es-MX" altLang="en-US" sz="4000" dirty="0"/>
              <a:t>Las Herramientas Tecnológicas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484784"/>
            <a:ext cx="8229600" cy="506841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/>
              <a:t>El </a:t>
            </a:r>
            <a:r>
              <a:rPr lang="en-US" sz="2000" b="1" dirty="0" err="1"/>
              <a:t>tratamiento</a:t>
            </a:r>
            <a:r>
              <a:rPr lang="en-US" sz="2000" b="1" dirty="0"/>
              <a:t> de </a:t>
            </a:r>
            <a:r>
              <a:rPr lang="en-US" sz="2000" b="1" dirty="0" err="1"/>
              <a:t>aguas</a:t>
            </a:r>
            <a:r>
              <a:rPr lang="en-US" sz="2000" b="1" dirty="0"/>
              <a:t> </a:t>
            </a:r>
            <a:r>
              <a:rPr lang="en-US" sz="2000" b="1" dirty="0" err="1"/>
              <a:t>residuales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 err="1"/>
              <a:t>Considerandos</a:t>
            </a:r>
            <a:r>
              <a:rPr lang="en-US" sz="2000" dirty="0"/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982663" indent="-627063">
              <a:spcBef>
                <a:spcPts val="0"/>
              </a:spcBef>
              <a:defRPr/>
            </a:pPr>
            <a:r>
              <a:rPr kumimoji="1" lang="en-US" sz="2000" dirty="0"/>
              <a:t>La </a:t>
            </a:r>
            <a:r>
              <a:rPr kumimoji="1" lang="en-US" sz="2000" dirty="0" err="1"/>
              <a:t>materia</a:t>
            </a:r>
            <a:r>
              <a:rPr kumimoji="1" lang="en-US" sz="2000" dirty="0"/>
              <a:t> no se </a:t>
            </a:r>
            <a:r>
              <a:rPr kumimoji="1" lang="en-US" sz="2000" dirty="0" err="1"/>
              <a:t>destruye</a:t>
            </a:r>
            <a:r>
              <a:rPr kumimoji="1" lang="en-US" sz="2000" dirty="0"/>
              <a:t>, solo se </a:t>
            </a:r>
            <a:r>
              <a:rPr kumimoji="1" lang="en-US" sz="2000" dirty="0" err="1"/>
              <a:t>transforma</a:t>
            </a:r>
            <a:endParaRPr kumimoji="1" lang="en-US" sz="2000" dirty="0"/>
          </a:p>
          <a:p>
            <a:pPr marL="2333625" indent="-723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1" lang="en-US" sz="1800" dirty="0"/>
              <a:t>La </a:t>
            </a:r>
            <a:r>
              <a:rPr kumimoji="1" lang="en-US" sz="1800" dirty="0" err="1"/>
              <a:t>inevitabilidad</a:t>
            </a:r>
            <a:r>
              <a:rPr kumimoji="1" lang="en-US" sz="1800" dirty="0"/>
              <a:t> de los </a:t>
            </a:r>
            <a:r>
              <a:rPr kumimoji="1" lang="en-US" sz="1800" dirty="0" err="1"/>
              <a:t>subroductos</a:t>
            </a:r>
            <a:r>
              <a:rPr kumimoji="1" lang="en-US" sz="1800" dirty="0"/>
              <a:t> y </a:t>
            </a:r>
            <a:r>
              <a:rPr kumimoji="1" lang="en-US" sz="1800" dirty="0" err="1"/>
              <a:t>residuos</a:t>
            </a:r>
            <a:endParaRPr kumimoji="1" lang="en-US" sz="1800" dirty="0"/>
          </a:p>
          <a:p>
            <a:pPr marL="2333625" indent="-723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1" lang="en-US" sz="1800" dirty="0" err="1"/>
              <a:t>Integrar</a:t>
            </a:r>
            <a:r>
              <a:rPr kumimoji="1" lang="en-US" sz="1800" dirty="0"/>
              <a:t> un </a:t>
            </a:r>
            <a:r>
              <a:rPr kumimoji="1" lang="en-US" sz="1800" dirty="0" err="1"/>
              <a:t>sistema</a:t>
            </a:r>
            <a:r>
              <a:rPr kumimoji="1" lang="en-US" sz="1800" dirty="0"/>
              <a:t> </a:t>
            </a:r>
            <a:r>
              <a:rPr kumimoji="1" lang="en-US" sz="1800" dirty="0" err="1" smtClean="0"/>
              <a:t>completo</a:t>
            </a:r>
            <a:r>
              <a:rPr kumimoji="1" lang="en-US" sz="1800" dirty="0" smtClean="0"/>
              <a:t> (</a:t>
            </a:r>
            <a:r>
              <a:rPr kumimoji="1" lang="en-US" sz="1800" dirty="0" err="1" smtClean="0"/>
              <a:t>considerar</a:t>
            </a:r>
            <a:r>
              <a:rPr kumimoji="1" lang="en-US" sz="1800" dirty="0" smtClean="0"/>
              <a:t> </a:t>
            </a:r>
            <a:r>
              <a:rPr kumimoji="1" lang="en-US" sz="1800" dirty="0" err="1" smtClean="0"/>
              <a:t>residuos</a:t>
            </a:r>
            <a:r>
              <a:rPr kumimoji="1" lang="en-US" sz="1800" dirty="0" smtClean="0"/>
              <a:t>)</a:t>
            </a:r>
            <a:endParaRPr kumimoji="1" lang="en-US" sz="1800" dirty="0"/>
          </a:p>
          <a:p>
            <a:pPr marL="984250" indent="-628650">
              <a:spcAft>
                <a:spcPts val="600"/>
              </a:spcAft>
              <a:defRPr/>
            </a:pPr>
            <a:r>
              <a:rPr kumimoji="1" lang="en-US" sz="2000" dirty="0"/>
              <a:t>El </a:t>
            </a:r>
            <a:r>
              <a:rPr kumimoji="1" lang="en-US" sz="2000" dirty="0" err="1"/>
              <a:t>mejor</a:t>
            </a:r>
            <a:r>
              <a:rPr kumimoji="1" lang="en-US" sz="2000" dirty="0"/>
              <a:t> </a:t>
            </a:r>
            <a:r>
              <a:rPr kumimoji="1" lang="en-US" sz="2000" dirty="0" err="1"/>
              <a:t>tren</a:t>
            </a:r>
            <a:r>
              <a:rPr kumimoji="1" lang="en-US" sz="2000" dirty="0"/>
              <a:t> de </a:t>
            </a:r>
            <a:r>
              <a:rPr kumimoji="1" lang="en-US" sz="2000" dirty="0" err="1"/>
              <a:t>tratamiento</a:t>
            </a:r>
            <a:endParaRPr kumimoji="1" lang="en-US" sz="2000" dirty="0"/>
          </a:p>
          <a:p>
            <a:pPr marL="2333625" indent="-723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1" lang="en-US" sz="1800" dirty="0"/>
              <a:t>Con el m</a:t>
            </a:r>
            <a:r>
              <a:rPr kumimoji="1" lang="es-MX" sz="1800" dirty="0"/>
              <a:t>á</a:t>
            </a:r>
            <a:r>
              <a:rPr kumimoji="1" lang="en-US" sz="1800" dirty="0" err="1"/>
              <a:t>ximo</a:t>
            </a:r>
            <a:r>
              <a:rPr kumimoji="1" lang="en-US" sz="1800" dirty="0"/>
              <a:t> de </a:t>
            </a:r>
            <a:r>
              <a:rPr kumimoji="1" lang="en-US" sz="1800" dirty="0" err="1"/>
              <a:t>econom</a:t>
            </a:r>
            <a:r>
              <a:rPr kumimoji="1" lang="es-MX" sz="1800" dirty="0"/>
              <a:t>í</a:t>
            </a:r>
            <a:r>
              <a:rPr kumimoji="1" lang="en-US" sz="1800" dirty="0"/>
              <a:t>a y el m</a:t>
            </a:r>
            <a:r>
              <a:rPr kumimoji="1" lang="es-MX" sz="1800" dirty="0"/>
              <a:t>í</a:t>
            </a:r>
            <a:r>
              <a:rPr kumimoji="1" lang="en-US" sz="1800" dirty="0" err="1"/>
              <a:t>nimo</a:t>
            </a:r>
            <a:r>
              <a:rPr kumimoji="1" lang="en-US" sz="1800" dirty="0"/>
              <a:t> de </a:t>
            </a:r>
            <a:r>
              <a:rPr kumimoji="1" lang="en-US" sz="1800" dirty="0" err="1"/>
              <a:t>complejidad</a:t>
            </a:r>
            <a:r>
              <a:rPr kumimoji="1" lang="en-US" sz="1800" dirty="0"/>
              <a:t>, </a:t>
            </a:r>
            <a:r>
              <a:rPr kumimoji="1" lang="en-US" sz="1800" dirty="0" err="1"/>
              <a:t>alcanza</a:t>
            </a:r>
            <a:r>
              <a:rPr kumimoji="1" lang="en-US" sz="1800" dirty="0"/>
              <a:t> la </a:t>
            </a:r>
            <a:r>
              <a:rPr kumimoji="1" lang="en-US" sz="1800" dirty="0" err="1"/>
              <a:t>calidad</a:t>
            </a:r>
            <a:r>
              <a:rPr kumimoji="1" lang="en-US" sz="1800" dirty="0"/>
              <a:t> de </a:t>
            </a:r>
            <a:r>
              <a:rPr kumimoji="1" lang="en-US" sz="1800" dirty="0" err="1"/>
              <a:t>agua</a:t>
            </a:r>
            <a:r>
              <a:rPr kumimoji="1" lang="en-US" sz="1800" dirty="0"/>
              <a:t> </a:t>
            </a:r>
            <a:r>
              <a:rPr kumimoji="1" lang="en-US" sz="1800" dirty="0" err="1"/>
              <a:t>requerida</a:t>
            </a:r>
            <a:endParaRPr kumimoji="1" lang="en-US" sz="1800" dirty="0"/>
          </a:p>
          <a:p>
            <a:pPr marL="982663" indent="-627063">
              <a:spcAft>
                <a:spcPts val="600"/>
              </a:spcAft>
              <a:defRPr/>
            </a:pPr>
            <a:r>
              <a:rPr kumimoji="1" lang="en-US" sz="2000" dirty="0" smtClean="0"/>
              <a:t>A </a:t>
            </a:r>
            <a:r>
              <a:rPr kumimoji="1" lang="en-US" sz="2000" dirty="0" err="1" smtClean="0"/>
              <a:t>pesar</a:t>
            </a:r>
            <a:r>
              <a:rPr kumimoji="1" lang="en-US" sz="2000" dirty="0" smtClean="0"/>
              <a:t> de </a:t>
            </a:r>
            <a:r>
              <a:rPr kumimoji="1" lang="en-US" sz="2000" dirty="0" err="1" smtClean="0"/>
              <a:t>ser</a:t>
            </a:r>
            <a:r>
              <a:rPr kumimoji="1" lang="en-US" sz="2000" dirty="0" smtClean="0"/>
              <a:t> </a:t>
            </a:r>
            <a:r>
              <a:rPr kumimoji="1" lang="en-US" sz="2000" dirty="0" err="1" smtClean="0"/>
              <a:t>procesos</a:t>
            </a:r>
            <a:r>
              <a:rPr kumimoji="1" lang="en-US" sz="2000" dirty="0" smtClean="0"/>
              <a:t> </a:t>
            </a:r>
            <a:r>
              <a:rPr kumimoji="1" lang="en-US" sz="2000" dirty="0" err="1" smtClean="0"/>
              <a:t>tecnológicos</a:t>
            </a:r>
            <a:r>
              <a:rPr kumimoji="1" lang="en-US" sz="2000" dirty="0" smtClean="0"/>
              <a:t> </a:t>
            </a:r>
            <a:r>
              <a:rPr kumimoji="1" lang="en-US" sz="2000" dirty="0" err="1" smtClean="0"/>
              <a:t>relativamente</a:t>
            </a:r>
            <a:r>
              <a:rPr kumimoji="1" lang="en-US" sz="2000" dirty="0" smtClean="0"/>
              <a:t> </a:t>
            </a:r>
            <a:r>
              <a:rPr kumimoji="1" lang="en-US" sz="2000" dirty="0" err="1" smtClean="0"/>
              <a:t>poco</a:t>
            </a:r>
            <a:r>
              <a:rPr kumimoji="1" lang="en-US" sz="2000" dirty="0" smtClean="0"/>
              <a:t> </a:t>
            </a:r>
            <a:r>
              <a:rPr kumimoji="1" lang="en-US" sz="2000" dirty="0" err="1" smtClean="0"/>
              <a:t>complejos</a:t>
            </a:r>
            <a:r>
              <a:rPr kumimoji="1" lang="en-US" sz="2000" dirty="0" smtClean="0"/>
              <a:t>, se </a:t>
            </a:r>
            <a:r>
              <a:rPr kumimoji="1" lang="en-US" sz="2000" dirty="0" err="1" smtClean="0"/>
              <a:t>presenta</a:t>
            </a:r>
            <a:r>
              <a:rPr kumimoji="1" lang="en-US" sz="2000" dirty="0" smtClean="0"/>
              <a:t> </a:t>
            </a:r>
            <a:r>
              <a:rPr kumimoji="1" lang="en-US" sz="2000" dirty="0" err="1" smtClean="0"/>
              <a:t>muchos</a:t>
            </a:r>
            <a:r>
              <a:rPr kumimoji="1" lang="en-US" sz="2000" dirty="0" smtClean="0"/>
              <a:t> </a:t>
            </a:r>
            <a:r>
              <a:rPr kumimoji="1" lang="en-US" sz="2000" dirty="0" err="1" smtClean="0"/>
              <a:t>casos</a:t>
            </a:r>
            <a:r>
              <a:rPr kumimoji="1" lang="en-US" sz="2000" dirty="0" smtClean="0"/>
              <a:t> de </a:t>
            </a:r>
            <a:r>
              <a:rPr kumimoji="1" lang="en-US" sz="2000" dirty="0" err="1" smtClean="0"/>
              <a:t>ineficiencia</a:t>
            </a:r>
            <a:r>
              <a:rPr kumimoji="1" lang="en-US" sz="2000" dirty="0" smtClean="0"/>
              <a:t> </a:t>
            </a:r>
            <a:r>
              <a:rPr kumimoji="1" lang="en-US" sz="2000" dirty="0"/>
              <a:t>de las </a:t>
            </a:r>
            <a:r>
              <a:rPr kumimoji="1" lang="en-US" sz="2000" dirty="0" err="1"/>
              <a:t>plantas</a:t>
            </a:r>
            <a:endParaRPr kumimoji="1" lang="en-US" sz="2000" dirty="0"/>
          </a:p>
          <a:p>
            <a:pPr marL="2333625" indent="-723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1" lang="en-US" sz="1800" dirty="0" err="1"/>
              <a:t>Abandono</a:t>
            </a:r>
            <a:r>
              <a:rPr kumimoji="1" lang="en-US" sz="1800" dirty="0"/>
              <a:t> </a:t>
            </a:r>
            <a:r>
              <a:rPr kumimoji="1" lang="en-US" sz="1800" dirty="0" err="1"/>
              <a:t>por</a:t>
            </a:r>
            <a:r>
              <a:rPr kumimoji="1" lang="en-US" sz="1800" dirty="0"/>
              <a:t> altos </a:t>
            </a:r>
            <a:r>
              <a:rPr kumimoji="1" lang="en-US" sz="1800" dirty="0" err="1"/>
              <a:t>costos</a:t>
            </a:r>
            <a:r>
              <a:rPr kumimoji="1" lang="en-US" sz="1800" dirty="0"/>
              <a:t> de </a:t>
            </a:r>
            <a:r>
              <a:rPr kumimoji="1" lang="en-US" sz="1800" dirty="0" err="1"/>
              <a:t>operaci</a:t>
            </a:r>
            <a:r>
              <a:rPr kumimoji="1" lang="es-MX" sz="1800" dirty="0" err="1"/>
              <a:t>ó</a:t>
            </a:r>
            <a:r>
              <a:rPr kumimoji="1" lang="en-US" sz="1800" dirty="0"/>
              <a:t>n</a:t>
            </a:r>
          </a:p>
          <a:p>
            <a:pPr marL="2333625" indent="-723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1" lang="en-US" sz="1800" dirty="0" err="1" smtClean="0"/>
              <a:t>Selección</a:t>
            </a:r>
            <a:r>
              <a:rPr kumimoji="1" lang="en-US" sz="1800" dirty="0" smtClean="0"/>
              <a:t> del </a:t>
            </a:r>
            <a:r>
              <a:rPr kumimoji="1" lang="en-US" sz="1800" dirty="0" err="1" smtClean="0"/>
              <a:t>proceso</a:t>
            </a:r>
            <a:r>
              <a:rPr kumimoji="1" lang="en-US" sz="1800" dirty="0" smtClean="0"/>
              <a:t> sin </a:t>
            </a:r>
            <a:r>
              <a:rPr kumimoji="1" lang="en-US" sz="1800" dirty="0" err="1" smtClean="0"/>
              <a:t>participación</a:t>
            </a:r>
            <a:r>
              <a:rPr kumimoji="1" lang="en-US" sz="1800" dirty="0" smtClean="0"/>
              <a:t> del </a:t>
            </a:r>
            <a:r>
              <a:rPr kumimoji="1" lang="en-US" sz="1800" dirty="0" err="1" smtClean="0"/>
              <a:t>organismo</a:t>
            </a:r>
            <a:r>
              <a:rPr kumimoji="1" lang="en-US" sz="1800" dirty="0" smtClean="0"/>
              <a:t> </a:t>
            </a:r>
            <a:r>
              <a:rPr kumimoji="1" lang="en-US" sz="1800" dirty="0" err="1"/>
              <a:t>responsable</a:t>
            </a:r>
            <a:r>
              <a:rPr kumimoji="1" lang="en-US" sz="1800" dirty="0"/>
              <a:t> de la </a:t>
            </a:r>
            <a:r>
              <a:rPr kumimoji="1" lang="en-US" sz="1800" dirty="0" err="1"/>
              <a:t>operaci</a:t>
            </a:r>
            <a:r>
              <a:rPr kumimoji="1" lang="es-MX" sz="1800" dirty="0" err="1"/>
              <a:t>ó</a:t>
            </a:r>
            <a:r>
              <a:rPr kumimoji="1" lang="en-US" sz="1800" dirty="0"/>
              <a:t>n </a:t>
            </a:r>
            <a:r>
              <a:rPr kumimoji="1" lang="en-US" sz="1800" dirty="0" smtClean="0"/>
              <a:t> (y </a:t>
            </a:r>
            <a:r>
              <a:rPr kumimoji="1" lang="en-US" sz="1800" dirty="0" err="1" smtClean="0"/>
              <a:t>menos</a:t>
            </a:r>
            <a:r>
              <a:rPr kumimoji="1" lang="en-US" sz="1800" dirty="0" smtClean="0"/>
              <a:t> de los </a:t>
            </a:r>
            <a:r>
              <a:rPr kumimoji="1" lang="en-US" sz="1800" dirty="0" err="1" smtClean="0"/>
              <a:t>usuarios</a:t>
            </a:r>
            <a:r>
              <a:rPr kumimoji="1" lang="en-US" sz="1800" dirty="0" smtClean="0"/>
              <a:t>)</a:t>
            </a:r>
            <a:endParaRPr kumimoji="1" lang="en-US" sz="1800" dirty="0"/>
          </a:p>
          <a:p>
            <a:pPr marL="2333625" indent="-723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1" lang="en-US" sz="1800" dirty="0" err="1"/>
              <a:t>Decisiones</a:t>
            </a:r>
            <a:r>
              <a:rPr kumimoji="1" lang="en-US" sz="1800" dirty="0"/>
              <a:t> de </a:t>
            </a:r>
            <a:r>
              <a:rPr kumimoji="1" lang="en-US" sz="1800" dirty="0" err="1"/>
              <a:t>corto</a:t>
            </a:r>
            <a:r>
              <a:rPr kumimoji="1" lang="en-US" sz="1800" dirty="0"/>
              <a:t> </a:t>
            </a:r>
            <a:r>
              <a:rPr kumimoji="1" lang="en-US" sz="1800" dirty="0" err="1"/>
              <a:t>plazo</a:t>
            </a:r>
            <a:r>
              <a:rPr kumimoji="1" lang="en-US" sz="1800" dirty="0"/>
              <a:t>	</a:t>
            </a:r>
          </a:p>
          <a:p>
            <a:pPr marL="0" indent="0">
              <a:buNone/>
              <a:defRPr/>
            </a:pPr>
            <a:endParaRPr lang="es-E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-27384"/>
            <a:ext cx="8568952" cy="657374"/>
          </a:xfrm>
        </p:spPr>
        <p:txBody>
          <a:bodyPr/>
          <a:lstStyle/>
          <a:p>
            <a:pPr eaLnBrk="1" hangingPunct="1"/>
            <a:r>
              <a:rPr lang="es-ES_tradnl" altLang="en-US" sz="3000" dirty="0"/>
              <a:t>Procesos de tratamiento biológico de aguas residuales</a:t>
            </a:r>
            <a:endParaRPr lang="pt-BR" altLang="en-US" sz="30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6275" y="692696"/>
            <a:ext cx="5975350" cy="5365750"/>
          </a:xfrm>
        </p:spPr>
      </p:pic>
    </p:spTree>
    <p:extLst>
      <p:ext uri="{BB962C8B-B14F-4D97-AF65-F5344CB8AC3E}">
        <p14:creationId xmlns:p14="http://schemas.microsoft.com/office/powerpoint/2010/main" val="5664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Título"/>
          <p:cNvSpPr>
            <a:spLocks noGrp="1"/>
          </p:cNvSpPr>
          <p:nvPr>
            <p:ph type="title"/>
          </p:nvPr>
        </p:nvSpPr>
        <p:spPr>
          <a:xfrm>
            <a:off x="1909763" y="222893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en-US" sz="2800" dirty="0"/>
              <a:t>Procesos aplicados en el tratamiento de aguas residuales en países seleccionados</a:t>
            </a:r>
            <a:br>
              <a:rPr lang="es-MX" altLang="en-US" sz="2800" dirty="0"/>
            </a:br>
            <a:r>
              <a:rPr lang="es-MX" altLang="en-US" sz="2000" dirty="0"/>
              <a:t>Distribución por tecnologías</a:t>
            </a:r>
            <a:endParaRPr lang="en-US" altLang="en-US" sz="2000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004606231"/>
              </p:ext>
            </p:extLst>
          </p:nvPr>
        </p:nvGraphicFramePr>
        <p:xfrm>
          <a:off x="1762125" y="1365905"/>
          <a:ext cx="8640960" cy="447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6913563" y="1844675"/>
            <a:ext cx="27114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s-ES" altLang="en-US" sz="1450" dirty="0">
                <a:solidFill>
                  <a:prstClr val="black"/>
                </a:solidFill>
                <a:cs typeface="Arial" charset="0"/>
              </a:rPr>
              <a:t>México: 1,684 PTAR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s-ES" altLang="en-US" sz="1450" dirty="0">
                <a:solidFill>
                  <a:prstClr val="black"/>
                </a:solidFill>
                <a:cs typeface="Arial" charset="0"/>
              </a:rPr>
              <a:t>Brasil: 854 PTAR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s-ES" altLang="en-US" sz="1450" dirty="0">
                <a:solidFill>
                  <a:prstClr val="black"/>
                </a:solidFill>
                <a:cs typeface="Arial" charset="0"/>
              </a:rPr>
              <a:t>Chile: 178 PTAR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s-ES" altLang="en-US" sz="1450" dirty="0">
                <a:solidFill>
                  <a:prstClr val="black"/>
                </a:solidFill>
                <a:cs typeface="Arial" charset="0"/>
              </a:rPr>
              <a:t>Colombia: 141 PTAR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s-ES" altLang="en-US" sz="1450" dirty="0">
                <a:solidFill>
                  <a:prstClr val="black"/>
                </a:solidFill>
                <a:cs typeface="Arial" charset="0"/>
              </a:rPr>
              <a:t>Guatemala: 43 PTAR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s-ES" altLang="en-US" sz="1450" dirty="0">
                <a:solidFill>
                  <a:prstClr val="black"/>
                </a:solidFill>
                <a:cs typeface="Arial" charset="0"/>
              </a:rPr>
              <a:t>República Dominicana: 33 PTAR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s-ES" altLang="en-US" sz="1450" b="1" dirty="0">
                <a:solidFill>
                  <a:prstClr val="black"/>
                </a:solidFill>
                <a:cs typeface="Arial" charset="0"/>
              </a:rPr>
              <a:t>TOTAL </a:t>
            </a:r>
            <a:r>
              <a:rPr lang="en-US" sz="1450" b="1" dirty="0">
                <a:solidFill>
                  <a:prstClr val="black"/>
                </a:solidFill>
                <a:cs typeface="Arial" charset="0"/>
              </a:rPr>
              <a:t>2,933 PTAR</a:t>
            </a:r>
            <a:r>
              <a:rPr lang="en-US" sz="1450" dirty="0">
                <a:solidFill>
                  <a:srgbClr val="FF0000"/>
                </a:solidFill>
                <a:cs typeface="Arial" charset="0"/>
              </a:rPr>
              <a:t>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sz="145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en-US" sz="1450" dirty="0" err="1">
                <a:solidFill>
                  <a:prstClr val="black"/>
                </a:solidFill>
                <a:cs typeface="Arial" charset="0"/>
              </a:rPr>
              <a:t>Tamaño</a:t>
            </a:r>
            <a:r>
              <a:rPr lang="en-US" sz="1450" dirty="0">
                <a:solidFill>
                  <a:prstClr val="black"/>
                </a:solidFill>
                <a:cs typeface="Arial" charset="0"/>
              </a:rPr>
              <a:t> de la </a:t>
            </a:r>
            <a:r>
              <a:rPr lang="en-US" sz="1450" dirty="0" err="1">
                <a:solidFill>
                  <a:prstClr val="black"/>
                </a:solidFill>
                <a:cs typeface="Arial" charset="0"/>
              </a:rPr>
              <a:t>muestra</a:t>
            </a:r>
            <a:r>
              <a:rPr lang="en-US" sz="1450" dirty="0">
                <a:solidFill>
                  <a:prstClr val="black"/>
                </a:solidFill>
                <a:cs typeface="Arial" charset="0"/>
              </a:rPr>
              <a:t> 2,734)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es-ES" altLang="en-US" sz="17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24000" y="6594476"/>
            <a:ext cx="32829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200" dirty="0">
                <a:solidFill>
                  <a:prstClr val="white"/>
                </a:solidFill>
                <a:cs typeface="Arial" charset="0"/>
              </a:rPr>
              <a:t>Noyola et al. (2012)</a:t>
            </a:r>
            <a:r>
              <a:rPr lang="en-US" sz="1200" dirty="0">
                <a:solidFill>
                  <a:prstClr val="white"/>
                </a:solidFill>
                <a:cs typeface="Arial" charset="0"/>
              </a:rPr>
              <a:t> Clean – Soil, Air, Water, 40 (9)</a:t>
            </a:r>
            <a:endParaRPr lang="es-MX" sz="12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6024563" y="5935491"/>
            <a:ext cx="439261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5600" indent="-17780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•"/>
              <a:defRPr/>
            </a:pPr>
            <a:r>
              <a:rPr lang="es-MX" altLang="en-US" sz="1200" dirty="0">
                <a:solidFill>
                  <a:prstClr val="black"/>
                </a:solidFill>
                <a:cs typeface="Arial" charset="0"/>
              </a:rPr>
              <a:t>El proceso de fosa séptica no se consideró como tecnología de tratamiento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•"/>
              <a:defRPr/>
            </a:pPr>
            <a:r>
              <a:rPr lang="es-MX" altLang="en-US" sz="1200" dirty="0">
                <a:solidFill>
                  <a:prstClr val="black"/>
                </a:solidFill>
                <a:cs typeface="Arial" charset="0"/>
              </a:rPr>
              <a:t> Las 199 PTAR que reportaron procesos  combinados  (dos tecnologías) se contaron  de manera independiente.</a:t>
            </a:r>
            <a:endParaRPr lang="es-MX" sz="1200" b="1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62125" y="5895651"/>
            <a:ext cx="4262438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s-MX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 3 tecnologías más usadas, cubren el </a:t>
            </a:r>
            <a:r>
              <a:rPr lang="es-MX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80% de la muestra total de PTAR</a:t>
            </a:r>
          </a:p>
        </p:txBody>
      </p:sp>
      <p:sp>
        <p:nvSpPr>
          <p:cNvPr id="12296" name="1 CuadroTexto"/>
          <p:cNvSpPr txBox="1">
            <a:spLocks noChangeArrowheads="1"/>
          </p:cNvSpPr>
          <p:nvPr/>
        </p:nvSpPr>
        <p:spPr bwMode="auto">
          <a:xfrm rot="-5400000">
            <a:off x="5223899" y="5069906"/>
            <a:ext cx="93662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humedales</a:t>
            </a:r>
            <a:endParaRPr lang="en-US" alt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1585007" y="6495726"/>
            <a:ext cx="37979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prstClr val="black"/>
                </a:solidFill>
                <a:cs typeface="Arial" charset="0"/>
              </a:rPr>
              <a:t>Noyola et al. (2012)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 Clean – Soil, Air, Water, 40 (9)</a:t>
            </a:r>
            <a:endParaRPr lang="es-MX" sz="1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094384"/>
          </a:xfrm>
        </p:spPr>
        <p:txBody>
          <a:bodyPr>
            <a:normAutofit fontScale="90000"/>
          </a:bodyPr>
          <a:lstStyle/>
          <a:p>
            <a:r>
              <a:rPr lang="es-MX" altLang="en-US" sz="2800" dirty="0"/>
              <a:t>Procesos aplicados en el tratamiento de aguas residuales en países seleccionados</a:t>
            </a:r>
            <a:r>
              <a:rPr lang="es-MX" altLang="en-US" sz="3600" dirty="0"/>
              <a:t/>
            </a:r>
            <a:br>
              <a:rPr lang="es-MX" altLang="en-US" sz="3600" dirty="0"/>
            </a:br>
            <a:r>
              <a:rPr lang="es-MX" altLang="en-US" sz="2000" dirty="0"/>
              <a:t>Caudal tratado por tecnología</a:t>
            </a:r>
            <a:endParaRPr lang="en-US" altLang="en-US" sz="2000" dirty="0"/>
          </a:p>
        </p:txBody>
      </p:sp>
      <p:graphicFrame>
        <p:nvGraphicFramePr>
          <p:cNvPr id="3" name="11 Gráfico"/>
          <p:cNvGraphicFramePr/>
          <p:nvPr/>
        </p:nvGraphicFramePr>
        <p:xfrm>
          <a:off x="1775520" y="1700808"/>
          <a:ext cx="84249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524000" y="6550026"/>
            <a:ext cx="37973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prstClr val="white"/>
                </a:solidFill>
                <a:cs typeface="Arial" charset="0"/>
              </a:rPr>
              <a:t>Noyola et al. (2012)</a:t>
            </a:r>
            <a:r>
              <a:rPr lang="en-US" sz="1400" dirty="0">
                <a:solidFill>
                  <a:prstClr val="white"/>
                </a:solidFill>
                <a:cs typeface="Arial" charset="0"/>
              </a:rPr>
              <a:t> Clean – Soil, Air, Water, 40 (9)</a:t>
            </a:r>
            <a:endParaRPr lang="es-MX" sz="14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341" name="1 CuadroTexto"/>
          <p:cNvSpPr txBox="1">
            <a:spLocks noChangeArrowheads="1"/>
          </p:cNvSpPr>
          <p:nvPr/>
        </p:nvSpPr>
        <p:spPr bwMode="auto">
          <a:xfrm>
            <a:off x="4079776" y="3861048"/>
            <a:ext cx="5524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sz="1000" dirty="0">
                <a:solidFill>
                  <a:prstClr val="black"/>
                </a:solidFill>
                <a:cs typeface="Arial" charset="0"/>
              </a:rPr>
              <a:t>(15%)</a:t>
            </a:r>
          </a:p>
        </p:txBody>
      </p:sp>
      <p:sp>
        <p:nvSpPr>
          <p:cNvPr id="14342" name="1 CuadroTexto"/>
          <p:cNvSpPr txBox="1">
            <a:spLocks noChangeArrowheads="1"/>
          </p:cNvSpPr>
          <p:nvPr/>
        </p:nvSpPr>
        <p:spPr bwMode="auto">
          <a:xfrm>
            <a:off x="4583832" y="4077073"/>
            <a:ext cx="5524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sz="1000" dirty="0">
                <a:solidFill>
                  <a:prstClr val="black"/>
                </a:solidFill>
                <a:cs typeface="Arial" charset="0"/>
              </a:rPr>
              <a:t>(9%)</a:t>
            </a:r>
          </a:p>
        </p:txBody>
      </p:sp>
      <p:sp>
        <p:nvSpPr>
          <p:cNvPr id="10" name="3 CuadroTexto"/>
          <p:cNvSpPr txBox="1"/>
          <p:nvPr/>
        </p:nvSpPr>
        <p:spPr>
          <a:xfrm>
            <a:off x="1585007" y="6495726"/>
            <a:ext cx="37979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prstClr val="black"/>
                </a:solidFill>
                <a:cs typeface="Arial" charset="0"/>
              </a:rPr>
              <a:t>Noyola et al. (2012)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 Clean – Soil, Air, Water, 40 (9)</a:t>
            </a:r>
            <a:endParaRPr lang="es-MX" sz="1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22744" y="1536405"/>
            <a:ext cx="102953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Porqué un nuevo paradigma?</a:t>
            </a:r>
          </a:p>
          <a:p>
            <a:endParaRPr lang="es-MX" sz="2400" dirty="0"/>
          </a:p>
          <a:p>
            <a:r>
              <a:rPr lang="es-MX" sz="2400" dirty="0" smtClean="0"/>
              <a:t>….si solo requerimos que el gobierno entienda la alta prioridad del saneamiento</a:t>
            </a:r>
          </a:p>
          <a:p>
            <a:endParaRPr lang="es-MX" sz="2400" dirty="0"/>
          </a:p>
          <a:p>
            <a:r>
              <a:rPr lang="es-MX" sz="2400" dirty="0" smtClean="0"/>
              <a:t>y destine los recursos necesarios para alcanzar la cobertura universal</a:t>
            </a:r>
          </a:p>
          <a:p>
            <a:endParaRPr lang="es-MX" sz="2400" dirty="0"/>
          </a:p>
          <a:p>
            <a:endParaRPr lang="es-MX" sz="2400" dirty="0" smtClean="0"/>
          </a:p>
          <a:p>
            <a:r>
              <a:rPr lang="es-MX" sz="2400" dirty="0" smtClean="0"/>
              <a:t>                              Zona de confort 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1908544" y="4277274"/>
            <a:ext cx="978408" cy="2894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8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sz="2800" dirty="0"/>
              <a:t>Procesos aplicados en el tratamiento de aguas residuales en países seleccionados</a:t>
            </a:r>
            <a:br>
              <a:rPr lang="es-MX" altLang="en-US" sz="2800" dirty="0"/>
            </a:br>
            <a:r>
              <a:rPr lang="es-MX" altLang="en-US" sz="2000" dirty="0"/>
              <a:t>Distribución por países</a:t>
            </a:r>
            <a:endParaRPr lang="en-US" altLang="en-U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585007" y="6495726"/>
            <a:ext cx="37979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prstClr val="black"/>
                </a:solidFill>
                <a:cs typeface="Arial" charset="0"/>
              </a:rPr>
              <a:t>Noyola et al. (2012)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 Clean – Soil, Air, Water, 40 (9)</a:t>
            </a:r>
            <a:endParaRPr lang="es-MX" sz="14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2" name="12 Gráfico"/>
          <p:cNvGraphicFramePr>
            <a:graphicFrameLocks/>
          </p:cNvGraphicFramePr>
          <p:nvPr/>
        </p:nvGraphicFramePr>
        <p:xfrm>
          <a:off x="1703512" y="1700808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5 Conector recto"/>
          <p:cNvCxnSpPr/>
          <p:nvPr/>
        </p:nvCxnSpPr>
        <p:spPr>
          <a:xfrm flipV="1">
            <a:off x="6248642" y="198884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7536160" y="198884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8832304" y="198884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3685232" y="198884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964124" y="198884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8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2346960" y="116632"/>
            <a:ext cx="7543800" cy="10943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n-US" sz="2800" dirty="0"/>
              <a:t>Flujos predominantes en Plantas de Tratamiento de Aguas Residuales</a:t>
            </a:r>
            <a:br>
              <a:rPr lang="es-MX" altLang="en-US" sz="2800" dirty="0"/>
            </a:br>
            <a:r>
              <a:rPr lang="es-MX" altLang="en-US" sz="2000" dirty="0"/>
              <a:t>Distribución por tamaño</a:t>
            </a:r>
            <a:endParaRPr lang="en-US" altLang="en-US" sz="2000" dirty="0"/>
          </a:p>
        </p:txBody>
      </p:sp>
      <p:graphicFrame>
        <p:nvGraphicFramePr>
          <p:cNvPr id="3" name="11 Gráfico"/>
          <p:cNvGraphicFramePr>
            <a:graphicFrameLocks/>
          </p:cNvGraphicFramePr>
          <p:nvPr>
            <p:extLst/>
          </p:nvPr>
        </p:nvGraphicFramePr>
        <p:xfrm>
          <a:off x="1713147" y="1052737"/>
          <a:ext cx="5522644" cy="331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12 Gráfico"/>
          <p:cNvGraphicFramePr>
            <a:graphicFrameLocks/>
          </p:cNvGraphicFramePr>
          <p:nvPr>
            <p:extLst/>
          </p:nvPr>
        </p:nvGraphicFramePr>
        <p:xfrm>
          <a:off x="1524001" y="3848734"/>
          <a:ext cx="5796135" cy="276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6" name="6 CuadroTexto"/>
          <p:cNvSpPr txBox="1">
            <a:spLocks noChangeArrowheads="1"/>
          </p:cNvSpPr>
          <p:nvPr/>
        </p:nvSpPr>
        <p:spPr bwMode="auto">
          <a:xfrm>
            <a:off x="7391400" y="2019301"/>
            <a:ext cx="4551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Brasil: 62% (0.1 a 25 L/s)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          42% (0.1 a 5   L/s</a:t>
            </a:r>
            <a:r>
              <a:rPr lang="es-MX" alt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 </a:t>
            </a:r>
            <a:r>
              <a:rPr lang="es-MX" alt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26% de la muestra</a:t>
            </a:r>
          </a:p>
        </p:txBody>
      </p:sp>
      <p:sp>
        <p:nvSpPr>
          <p:cNvPr id="15367" name="7 CuadroTexto"/>
          <p:cNvSpPr txBox="1">
            <a:spLocks noChangeArrowheads="1"/>
          </p:cNvSpPr>
          <p:nvPr/>
        </p:nvSpPr>
        <p:spPr bwMode="auto">
          <a:xfrm>
            <a:off x="7391401" y="4583113"/>
            <a:ext cx="4708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México: 76% (0.1 a 25 L/s)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             61% (0.1 a 5  L/s) </a:t>
            </a:r>
            <a:r>
              <a:rPr lang="es-MX" alt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46% </a:t>
            </a:r>
            <a:r>
              <a:rPr lang="es-MX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de la muestra</a:t>
            </a:r>
          </a:p>
        </p:txBody>
      </p:sp>
      <p:sp>
        <p:nvSpPr>
          <p:cNvPr id="15368" name="1 CuadroTexto"/>
          <p:cNvSpPr txBox="1">
            <a:spLocks noChangeArrowheads="1"/>
          </p:cNvSpPr>
          <p:nvPr/>
        </p:nvSpPr>
        <p:spPr bwMode="auto">
          <a:xfrm>
            <a:off x="1709738" y="3625851"/>
            <a:ext cx="1439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t>No. de PTAR 710</a:t>
            </a:r>
            <a:endParaRPr lang="en-US" altLang="en-US" sz="12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69" name="9 CuadroTexto"/>
          <p:cNvSpPr txBox="1">
            <a:spLocks noChangeArrowheads="1"/>
          </p:cNvSpPr>
          <p:nvPr/>
        </p:nvSpPr>
        <p:spPr bwMode="auto">
          <a:xfrm>
            <a:off x="1524001" y="6179591"/>
            <a:ext cx="15970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No. de PTAR 1,653</a:t>
            </a:r>
            <a:endParaRPr lang="en-US" alt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4 CuadroTexto"/>
          <p:cNvSpPr txBox="1"/>
          <p:nvPr/>
        </p:nvSpPr>
        <p:spPr>
          <a:xfrm>
            <a:off x="1524000" y="6550026"/>
            <a:ext cx="37973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prstClr val="white"/>
                </a:solidFill>
                <a:cs typeface="Arial" charset="0"/>
              </a:rPr>
              <a:t>Noyola et al. (2012)</a:t>
            </a:r>
            <a:r>
              <a:rPr lang="en-US" sz="1400" dirty="0">
                <a:solidFill>
                  <a:prstClr val="white"/>
                </a:solidFill>
                <a:cs typeface="Arial" charset="0"/>
              </a:rPr>
              <a:t> Clean – Soil, Air, Water, 40 (9)</a:t>
            </a:r>
            <a:endParaRPr lang="es-MX" sz="14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843643" y="-112035"/>
            <a:ext cx="10515600" cy="1325563"/>
          </a:xfrm>
        </p:spPr>
        <p:txBody>
          <a:bodyPr/>
          <a:lstStyle/>
          <a:p>
            <a:pPr eaLnBrk="1" hangingPunct="1"/>
            <a:r>
              <a:rPr lang="es-MX" altLang="en-US" sz="3600" b="1" dirty="0"/>
              <a:t>Por una tecnología más sustentable</a:t>
            </a:r>
            <a:endParaRPr lang="en-US" altLang="en-U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37657" y="985611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s-ES" sz="2400" dirty="0"/>
              <a:t>Características deseables de un proceso de tratamiento</a:t>
            </a:r>
          </a:p>
          <a:p>
            <a:pPr marL="627063" indent="-271463">
              <a:lnSpc>
                <a:spcPct val="80000"/>
              </a:lnSpc>
              <a:spcAft>
                <a:spcPts val="1800"/>
              </a:spcAft>
              <a:defRPr/>
            </a:pPr>
            <a:r>
              <a:rPr lang="es-ES" sz="2000" dirty="0"/>
              <a:t>Ahorra y optimiza (menores necesidades de insumos)</a:t>
            </a:r>
          </a:p>
          <a:p>
            <a:pPr marL="627063" indent="-271463">
              <a:lnSpc>
                <a:spcPct val="80000"/>
              </a:lnSpc>
              <a:spcAft>
                <a:spcPts val="1200"/>
              </a:spcAft>
              <a:defRPr/>
            </a:pPr>
            <a:r>
              <a:rPr lang="es-ES" sz="2000" dirty="0"/>
              <a:t>Recicla, no agota (minimiza residuos y genera subproductos)</a:t>
            </a:r>
          </a:p>
          <a:p>
            <a:pPr marL="627063" indent="-271463">
              <a:lnSpc>
                <a:spcPct val="80000"/>
              </a:lnSpc>
              <a:spcAft>
                <a:spcPts val="1200"/>
              </a:spcAft>
              <a:defRPr/>
            </a:pPr>
            <a:r>
              <a:rPr lang="es-ES" sz="2000" dirty="0"/>
              <a:t>Integra (sistema “sin cabos sueltos”)</a:t>
            </a:r>
          </a:p>
          <a:p>
            <a:pPr marL="627063" indent="-271463">
              <a:lnSpc>
                <a:spcPct val="80000"/>
              </a:lnSpc>
              <a:spcAft>
                <a:spcPts val="1200"/>
              </a:spcAft>
              <a:defRPr/>
            </a:pPr>
            <a:r>
              <a:rPr lang="es-ES" sz="2000" dirty="0"/>
              <a:t>Perdura (esquema tecnológico - administrativo - financiero 	adecuado, compatible con su entorno social y ambiental)</a:t>
            </a:r>
          </a:p>
          <a:p>
            <a:pPr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es-ES" sz="2400" dirty="0" smtClean="0"/>
              <a:t>Requiere un cambio de paradigma:</a:t>
            </a:r>
          </a:p>
          <a:p>
            <a:pPr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es-ES" sz="2400" dirty="0" smtClean="0"/>
              <a:t>PTAR </a:t>
            </a:r>
            <a:r>
              <a:rPr lang="en-US" sz="2400" dirty="0"/>
              <a:t> </a:t>
            </a:r>
            <a:r>
              <a:rPr lang="en-US" sz="2400" dirty="0" smtClean="0"/>
              <a:t>         PPAR       (ETE          EPE)</a:t>
            </a:r>
            <a:endParaRPr lang="es-ES" sz="2400" dirty="0"/>
          </a:p>
        </p:txBody>
      </p:sp>
      <p:sp>
        <p:nvSpPr>
          <p:cNvPr id="2" name="Flecha derecha 1"/>
          <p:cNvSpPr/>
          <p:nvPr/>
        </p:nvSpPr>
        <p:spPr>
          <a:xfrm>
            <a:off x="2764972" y="4695777"/>
            <a:ext cx="538842" cy="136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derecha 4"/>
          <p:cNvSpPr/>
          <p:nvPr/>
        </p:nvSpPr>
        <p:spPr>
          <a:xfrm>
            <a:off x="5127172" y="4695777"/>
            <a:ext cx="538842" cy="163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937657" y="5380672"/>
            <a:ext cx="100517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No tratar el agua solo para protección de la salud pública y del medio </a:t>
            </a:r>
            <a:r>
              <a:rPr lang="es-MX" sz="2400" dirty="0" smtClean="0"/>
              <a:t>ambiente</a:t>
            </a:r>
          </a:p>
          <a:p>
            <a:endParaRPr lang="es-MX" sz="2400" dirty="0"/>
          </a:p>
          <a:p>
            <a:r>
              <a:rPr lang="es-MX" sz="2400" dirty="0" smtClean="0"/>
              <a:t>Tratarla (procesarla) para recuperar recursos </a:t>
            </a: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3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929" y="327025"/>
            <a:ext cx="10009414" cy="1325563"/>
          </a:xfrm>
        </p:spPr>
        <p:txBody>
          <a:bodyPr>
            <a:normAutofit/>
          </a:bodyPr>
          <a:lstStyle/>
          <a:p>
            <a:r>
              <a:rPr lang="es-MX" sz="4000" dirty="0" smtClean="0"/>
              <a:t>El agua residual como recurso (materia prima)</a:t>
            </a:r>
            <a:endParaRPr lang="es-MX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733800" y="2188028"/>
            <a:ext cx="433535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Materia orgánica (suspendida y soluble)</a:t>
            </a:r>
          </a:p>
          <a:p>
            <a:endParaRPr lang="es-MX" sz="2000" dirty="0"/>
          </a:p>
          <a:p>
            <a:r>
              <a:rPr lang="es-MX" sz="2000" dirty="0" smtClean="0"/>
              <a:t>Nutrientes (N y P)</a:t>
            </a:r>
          </a:p>
          <a:p>
            <a:endParaRPr lang="es-MX" sz="2000" dirty="0"/>
          </a:p>
          <a:p>
            <a:r>
              <a:rPr lang="es-MX" sz="2000" dirty="0" smtClean="0"/>
              <a:t>Temperatura (aplica en clima frío)</a:t>
            </a:r>
          </a:p>
          <a:p>
            <a:endParaRPr lang="es-MX" sz="2000" dirty="0"/>
          </a:p>
          <a:p>
            <a:r>
              <a:rPr lang="es-MX" sz="2000" dirty="0" smtClean="0"/>
              <a:t>AGUA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9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51" y="251732"/>
            <a:ext cx="9976005" cy="63667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3400" y="251732"/>
            <a:ext cx="11059886" cy="510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Recuperación de energía a partir de aguas residuales domésticas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2513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79161"/>
            <a:ext cx="10515600" cy="1325563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Algunas variantes de procesos en una PPAR (EPA)</a:t>
            </a:r>
            <a:endParaRPr lang="es-MX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8958" y="1146402"/>
            <a:ext cx="10515600" cy="4734606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Separación de solidos suspendidos por tamices antes:</a:t>
            </a:r>
          </a:p>
          <a:p>
            <a:pPr lvl="1"/>
            <a:r>
              <a:rPr lang="es-MX" dirty="0"/>
              <a:t>	</a:t>
            </a:r>
            <a:r>
              <a:rPr lang="es-MX" sz="2200" dirty="0" smtClean="0"/>
              <a:t>proceso biológico para remover materia orgánica soluble</a:t>
            </a:r>
          </a:p>
          <a:p>
            <a:pPr lvl="1"/>
            <a:r>
              <a:rPr lang="es-MX" sz="2200" dirty="0"/>
              <a:t>	</a:t>
            </a:r>
            <a:r>
              <a:rPr lang="es-MX" sz="2200" dirty="0" smtClean="0"/>
              <a:t>adsorción rápida para remover materia orgánica soluble</a:t>
            </a:r>
          </a:p>
          <a:p>
            <a:pPr lvl="1"/>
            <a:r>
              <a:rPr lang="es-MX" sz="2200" dirty="0"/>
              <a:t>	</a:t>
            </a:r>
            <a:r>
              <a:rPr lang="es-MX" sz="2200" dirty="0" smtClean="0"/>
              <a:t>…y digerir los lodos para recuperar metano</a:t>
            </a:r>
          </a:p>
          <a:p>
            <a:r>
              <a:rPr lang="es-MX" dirty="0" smtClean="0"/>
              <a:t>Remoción de N con bajos requerimientos de aireación</a:t>
            </a:r>
          </a:p>
          <a:p>
            <a:pPr lvl="1"/>
            <a:r>
              <a:rPr lang="es-MX" dirty="0" smtClean="0"/>
              <a:t>	</a:t>
            </a:r>
            <a:r>
              <a:rPr lang="es-MX" sz="2200" dirty="0" err="1" smtClean="0"/>
              <a:t>Anammox</a:t>
            </a:r>
            <a:r>
              <a:rPr lang="es-MX" sz="2200" dirty="0" smtClean="0"/>
              <a:t>, Sharon……</a:t>
            </a:r>
          </a:p>
          <a:p>
            <a:r>
              <a:rPr lang="es-MX" dirty="0" smtClean="0"/>
              <a:t>Remoción de P en lodos de purga ricos en P mediante precipitación de </a:t>
            </a:r>
            <a:r>
              <a:rPr lang="es-MX" dirty="0" err="1" smtClean="0"/>
              <a:t>estruvita</a:t>
            </a:r>
            <a:r>
              <a:rPr lang="es-MX" dirty="0" smtClean="0"/>
              <a:t> (MgNH</a:t>
            </a:r>
            <a:r>
              <a:rPr lang="es-MX" baseline="-25000" dirty="0" smtClean="0"/>
              <a:t>4</a:t>
            </a:r>
            <a:r>
              <a:rPr lang="es-MX" dirty="0" smtClean="0"/>
              <a:t>PO</a:t>
            </a:r>
            <a:r>
              <a:rPr lang="es-MX" baseline="-25000" dirty="0" smtClean="0"/>
              <a:t>4</a:t>
            </a:r>
            <a:r>
              <a:rPr lang="es-MX" dirty="0" smtClean="0"/>
              <a:t>)</a:t>
            </a:r>
          </a:p>
          <a:p>
            <a:r>
              <a:rPr lang="es-MX" dirty="0" smtClean="0"/>
              <a:t>Uso de membranas para filtración y desinfección (y cont. </a:t>
            </a:r>
            <a:r>
              <a:rPr lang="es-MX" dirty="0"/>
              <a:t>e</a:t>
            </a:r>
            <a:r>
              <a:rPr lang="es-MX" dirty="0" smtClean="0"/>
              <a:t>mergentes)</a:t>
            </a:r>
          </a:p>
          <a:p>
            <a:r>
              <a:rPr lang="es-MX" dirty="0" smtClean="0"/>
              <a:t>Digestión anaerobia para producir biogás o </a:t>
            </a:r>
            <a:r>
              <a:rPr lang="es-MX" dirty="0" err="1" smtClean="0"/>
              <a:t>biohytane</a:t>
            </a:r>
            <a:r>
              <a:rPr lang="es-MX" dirty="0" smtClean="0"/>
              <a:t> (CH</a:t>
            </a:r>
            <a:r>
              <a:rPr lang="es-MX" baseline="-25000" dirty="0" smtClean="0"/>
              <a:t>4</a:t>
            </a:r>
            <a:r>
              <a:rPr lang="es-MX" dirty="0" smtClean="0"/>
              <a:t> e H</a:t>
            </a:r>
            <a:r>
              <a:rPr lang="es-MX" baseline="-25000" dirty="0" smtClean="0"/>
              <a:t>2</a:t>
            </a:r>
            <a:r>
              <a:rPr lang="es-MX" dirty="0" smtClean="0"/>
              <a:t>)</a:t>
            </a:r>
          </a:p>
          <a:p>
            <a:r>
              <a:rPr lang="es-MX" dirty="0" smtClean="0"/>
              <a:t>Fermentación para producir H</a:t>
            </a:r>
            <a:r>
              <a:rPr lang="es-MX" baseline="-25000" dirty="0" smtClean="0"/>
              <a:t>2</a:t>
            </a:r>
            <a:r>
              <a:rPr lang="es-MX" dirty="0" smtClean="0"/>
              <a:t> y productos de alto valor (</a:t>
            </a:r>
            <a:r>
              <a:rPr lang="es-MX" dirty="0" err="1" smtClean="0"/>
              <a:t>biorefinería</a:t>
            </a:r>
            <a:r>
              <a:rPr lang="es-MX" dirty="0" smtClean="0"/>
              <a:t>)</a:t>
            </a:r>
          </a:p>
          <a:p>
            <a:r>
              <a:rPr lang="es-MX" dirty="0" smtClean="0"/>
              <a:t>Utilizar el H</a:t>
            </a:r>
            <a:r>
              <a:rPr lang="es-MX" baseline="-25000" dirty="0" smtClean="0"/>
              <a:t>2</a:t>
            </a:r>
            <a:r>
              <a:rPr lang="es-MX" dirty="0" smtClean="0"/>
              <a:t> en celdas de combustible para generar electricidad (o motores)</a:t>
            </a:r>
            <a:endParaRPr lang="es-MX" dirty="0" smtClean="0"/>
          </a:p>
          <a:p>
            <a:r>
              <a:rPr lang="es-MX" dirty="0" smtClean="0"/>
              <a:t>Asociar la PPAR con el procesamiento de la residuos sólidos orgánicos biodegradables</a:t>
            </a:r>
          </a:p>
          <a:p>
            <a:r>
              <a:rPr lang="es-MX" dirty="0" smtClean="0"/>
              <a:t>Etc…..</a:t>
            </a:r>
          </a:p>
          <a:p>
            <a:endParaRPr lang="es-MX" dirty="0"/>
          </a:p>
          <a:p>
            <a:r>
              <a:rPr lang="es-MX" dirty="0" smtClean="0"/>
              <a:t>Con soporte de operadores competentes y un algo grado de instrumentación y control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18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557337"/>
            <a:ext cx="8972550" cy="37433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13173" y="605964"/>
            <a:ext cx="797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Extracción mundial de fósforo en yacimientos de roca fosfórica</a:t>
            </a:r>
            <a:endParaRPr lang="es-MX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997043" y="5818414"/>
            <a:ext cx="203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Cordell</a:t>
            </a:r>
            <a:r>
              <a:rPr lang="es-MX" dirty="0" smtClean="0"/>
              <a:t> et al. (2009)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48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84073" y="457200"/>
            <a:ext cx="5356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El tratamiento descentralizado </a:t>
            </a:r>
            <a:endParaRPr lang="es-MX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485899" y="1567543"/>
            <a:ext cx="9410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Una solución adecuada en varios casos (zonas alejadas, topografía desfavorable, reúso local….)</a:t>
            </a:r>
          </a:p>
          <a:p>
            <a:endParaRPr lang="es-MX" dirty="0"/>
          </a:p>
          <a:p>
            <a:r>
              <a:rPr lang="es-MX" dirty="0" smtClean="0"/>
              <a:t>Riesgo de destinar poca atención para su operación y mantenimiento (que lleve al abandono)</a:t>
            </a:r>
          </a:p>
          <a:p>
            <a:endParaRPr lang="es-MX" dirty="0"/>
          </a:p>
          <a:p>
            <a:r>
              <a:rPr lang="es-MX" dirty="0" smtClean="0"/>
              <a:t>Altamente factible dentro del nuevo paradigma de la PPAR (EPA)</a:t>
            </a:r>
          </a:p>
          <a:p>
            <a:endParaRPr lang="es-MX" dirty="0"/>
          </a:p>
          <a:p>
            <a:r>
              <a:rPr lang="es-MX" dirty="0" smtClean="0"/>
              <a:t>Necesidad de desarrollar sistemas y tecnología que permita operar los sistemas asociados a un manejo </a:t>
            </a:r>
            <a:r>
              <a:rPr lang="es-MX" dirty="0" err="1" smtClean="0"/>
              <a:t>adecudado</a:t>
            </a:r>
            <a:r>
              <a:rPr lang="es-MX" dirty="0" smtClean="0"/>
              <a:t> de los productos recuperados</a:t>
            </a:r>
          </a:p>
          <a:p>
            <a:endParaRPr lang="es-MX" dirty="0"/>
          </a:p>
          <a:p>
            <a:r>
              <a:rPr lang="es-MX" dirty="0" smtClean="0"/>
              <a:t>	Separación en la fuente (orina, </a:t>
            </a:r>
            <a:r>
              <a:rPr lang="es-MX" dirty="0" err="1" smtClean="0"/>
              <a:t>feces</a:t>
            </a:r>
            <a:r>
              <a:rPr lang="es-MX" dirty="0" smtClean="0"/>
              <a:t>, aguas grises)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27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92090" y="440870"/>
            <a:ext cx="181438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13413"/>
              </p:ext>
            </p:extLst>
          </p:nvPr>
        </p:nvGraphicFramePr>
        <p:xfrm>
          <a:off x="1534885" y="164372"/>
          <a:ext cx="8561614" cy="63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9715456" imgH="7162631" progId="Visio.Drawing.15">
                  <p:embed/>
                </p:oleObj>
              </mc:Choice>
              <mc:Fallback>
                <p:oleObj r:id="rId3" imgW="9715456" imgH="716263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885" y="164372"/>
                        <a:ext cx="8561614" cy="6310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439887" y="6182159"/>
            <a:ext cx="882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Diagrama </a:t>
            </a:r>
            <a:r>
              <a:rPr lang="es-ES" dirty="0" smtClean="0"/>
              <a:t>de </a:t>
            </a:r>
            <a:r>
              <a:rPr lang="es-ES" dirty="0"/>
              <a:t>trenes de tratamiento de aguas residuales municipales para cumplir con diferentes tipos de reúso, a partir de un tratamiento biológico de tipo anaerobio.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05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3569617" y="1675766"/>
          <a:ext cx="5118754" cy="4882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4855"/>
                <a:gridCol w="964633"/>
                <a:gridCol w="964633"/>
                <a:gridCol w="964633"/>
              </a:tblGrid>
              <a:tr h="1041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Tipo</a:t>
                      </a:r>
                      <a:r>
                        <a:rPr lang="es-MX" sz="1200" baseline="0" dirty="0" smtClean="0">
                          <a:effectLst/>
                        </a:rPr>
                        <a:t> de tecnología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kg </a:t>
                      </a:r>
                      <a:r>
                        <a:rPr lang="es-MX" sz="1200" dirty="0" err="1" smtClean="0">
                          <a:effectLst/>
                        </a:rPr>
                        <a:t>DBOr</a:t>
                      </a:r>
                      <a:r>
                        <a:rPr lang="es-MX" sz="1200" dirty="0" smtClean="0">
                          <a:effectLst/>
                        </a:rPr>
                        <a:t>/m</a:t>
                      </a:r>
                      <a:r>
                        <a:rPr lang="es-MX" sz="1200" baseline="30000" dirty="0" smtClean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effectLst/>
                        </a:rPr>
                        <a:t>kWh</a:t>
                      </a:r>
                      <a:r>
                        <a:rPr lang="es-MX" sz="1200" dirty="0">
                          <a:effectLst/>
                        </a:rPr>
                        <a:t>/m</a:t>
                      </a:r>
                      <a:r>
                        <a:rPr lang="es-MX" sz="1200" baseline="300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Eficiencia</a:t>
                      </a:r>
                      <a:r>
                        <a:rPr lang="es-MX" sz="1200" baseline="0" dirty="0" smtClean="0">
                          <a:effectLst/>
                        </a:rPr>
                        <a:t> de remoción de DBO</a:t>
                      </a:r>
                      <a:r>
                        <a:rPr lang="es-MX" sz="1200" dirty="0" smtClean="0">
                          <a:effectLst/>
                        </a:rPr>
                        <a:t> </a:t>
                      </a:r>
                      <a:r>
                        <a:rPr lang="es-MX" sz="1200" dirty="0">
                          <a:effectLst/>
                        </a:rPr>
                        <a:t>(%)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Reactor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discos (RBC)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0.216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0.277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88.9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Dual (FP+LA)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0.225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FF0000"/>
                          </a:solidFill>
                          <a:effectLst/>
                        </a:rPr>
                        <a:t>0.466</a:t>
                      </a:r>
                      <a:endParaRPr lang="es-MX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94.0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Filtro</a:t>
                      </a:r>
                      <a:r>
                        <a:rPr lang="pt-B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percolador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0.216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0.291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89.1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Tanque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séptico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0.096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40.0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Tanque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séptico + filtro percolador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0.219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0.291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89.9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Tanque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séptico + </a:t>
                      </a:r>
                      <a:r>
                        <a:rPr lang="es-MX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wetland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0.233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0.039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96.8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Laguna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aireada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0.228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0.333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95.3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Laguna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estabilización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0.228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0.077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95.4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Lodos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activados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0.215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FF0000"/>
                          </a:solidFill>
                          <a:effectLst/>
                        </a:rPr>
                        <a:t>0.592</a:t>
                      </a:r>
                      <a:endParaRPr lang="es-MX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88.5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Tratamiento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primario avanzado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0.108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0.105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45.0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Tratamiento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primario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0.079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0.077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33.0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UASB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0.130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0.165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54.1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UASB + </a:t>
                      </a:r>
                      <a:r>
                        <a:rPr lang="es-MX" sz="1200" dirty="0" smtClean="0">
                          <a:effectLst/>
                        </a:rPr>
                        <a:t>filtro</a:t>
                      </a:r>
                      <a:r>
                        <a:rPr lang="es-MX" sz="1200" baseline="0" dirty="0" smtClean="0">
                          <a:effectLst/>
                        </a:rPr>
                        <a:t> percolador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0.227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0.242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94.5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9314" y="999370"/>
            <a:ext cx="8219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Materia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orgánica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removida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y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energía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eléctrica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consumida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por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metro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cúbico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tratado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,  con base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eficiencia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remoción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de DBO 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determinada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en-US" altLang="es-MX" dirty="0" err="1">
                <a:solidFill>
                  <a:prstClr val="black"/>
                </a:solidFill>
                <a:cs typeface="Times New Roman" panose="02020603050405020304" pitchFamily="18" charset="0"/>
              </a:rPr>
              <a:t>DBOinf</a:t>
            </a:r>
            <a:r>
              <a:rPr lang="en-US" altLang="es-MX" dirty="0">
                <a:solidFill>
                  <a:prstClr val="black"/>
                </a:solidFill>
                <a:cs typeface="Times New Roman" panose="02020603050405020304" pitchFamily="18" charset="0"/>
              </a:rPr>
              <a:t>: 242 mg/L)</a:t>
            </a:r>
            <a:endParaRPr lang="en-US" altLang="es-MX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289314" y="1"/>
            <a:ext cx="8435975" cy="9192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CB9"/>
                </a:solidFill>
                <a:latin typeface="GE Inspira"/>
                <a:ea typeface="+mj-ea"/>
                <a:cs typeface="GE Inspira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MX" altLang="en-US" sz="2400" dirty="0">
                <a:solidFill>
                  <a:prstClr val="white"/>
                </a:solidFill>
                <a:ea typeface="Calibri" pitchFamily="34" charset="0"/>
                <a:cs typeface="Arial" charset="0"/>
              </a:rPr>
              <a:t>Consumo específico de energía eléctrica por diferentes tecnologías de tratamiento utilizadas en México</a:t>
            </a:r>
            <a:endParaRPr lang="en-US" altLang="en-US" sz="2400" dirty="0">
              <a:solidFill>
                <a:prstClr val="white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99414" y="6588302"/>
            <a:ext cx="4795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Noyola et al. (2016) </a:t>
            </a:r>
            <a:r>
              <a:rPr lang="es-MX" sz="1600" dirty="0" err="1" smtClean="0"/>
              <a:t>Clean</a:t>
            </a:r>
            <a:r>
              <a:rPr lang="es-MX" sz="1600" dirty="0" smtClean="0"/>
              <a:t> Air </a:t>
            </a:r>
            <a:r>
              <a:rPr lang="es-MX" sz="1600" dirty="0" err="1" smtClean="0"/>
              <a:t>Soil</a:t>
            </a:r>
            <a:r>
              <a:rPr lang="es-MX" sz="1600" dirty="0" smtClean="0"/>
              <a:t> </a:t>
            </a:r>
            <a:r>
              <a:rPr lang="es-MX" sz="1600" dirty="0" err="1" smtClean="0"/>
              <a:t>Water</a:t>
            </a:r>
            <a:r>
              <a:rPr lang="es-MX" sz="1600" dirty="0" smtClean="0"/>
              <a:t>, 44, 1091-1098</a:t>
            </a:r>
            <a:endParaRPr lang="es-MX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012189" y="3857334"/>
            <a:ext cx="299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El primer paso: mejorar el uso de la energía en la PTAR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2359" y="1618934"/>
            <a:ext cx="968662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Décadas de esfuerzos: avance en términos relativos (%) limitado en cobertura (personas)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Los gobiernos y la sociedad no dan al agua su real valor (organismos con altos subsidios)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Los usuarios desconfían de la calidad del agua suministrada por el organismo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Organismos débiles financiera y técnicamente. Cuadros gerenciales sin experiencia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Limitada atención al mantenimiento de la infraestructura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Plantas de tratamiento con operación deficiente o abandonadas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Etc…….</a:t>
            </a:r>
            <a:endParaRPr lang="es-MX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339163" y="154172"/>
            <a:ext cx="7969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Algunos problemas del sector A y S en América Latina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6 Gráfico"/>
          <p:cNvGraphicFramePr>
            <a:graphicFrameLocks/>
          </p:cNvGraphicFramePr>
          <p:nvPr/>
        </p:nvGraphicFramePr>
        <p:xfrm>
          <a:off x="2351584" y="1340768"/>
          <a:ext cx="77768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9 Grupo"/>
          <p:cNvGrpSpPr/>
          <p:nvPr/>
        </p:nvGrpSpPr>
        <p:grpSpPr>
          <a:xfrm>
            <a:off x="9371856" y="980728"/>
            <a:ext cx="1296144" cy="1296144"/>
            <a:chOff x="3910142" y="933"/>
            <a:chExt cx="1556005" cy="1556005"/>
          </a:xfrm>
          <a:scene3d>
            <a:camera prst="orthographicFront"/>
            <a:lightRig rig="flat" dir="t"/>
          </a:scene3d>
        </p:grpSpPr>
        <p:sp>
          <p:nvSpPr>
            <p:cNvPr id="5" name="4 Elipse"/>
            <p:cNvSpPr/>
            <p:nvPr/>
          </p:nvSpPr>
          <p:spPr>
            <a:xfrm>
              <a:off x="3910142" y="933"/>
              <a:ext cx="1556005" cy="15560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8"/>
            <p:cNvSpPr/>
            <p:nvPr/>
          </p:nvSpPr>
          <p:spPr>
            <a:xfrm>
              <a:off x="4138014" y="228804"/>
              <a:ext cx="1100261" cy="11002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ACV AMBIENTAL</a:t>
              </a:r>
            </a:p>
          </p:txBody>
        </p:sp>
      </p:grpSp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2498525" y="-84159"/>
            <a:ext cx="7421448" cy="105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es-MX" sz="3200" dirty="0">
                <a:solidFill>
                  <a:schemeClr val="bg1"/>
                </a:solidFill>
              </a:rPr>
              <a:t>Ejemplo de resultados Análisis de Ciclo de Vida en PTAR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63552" y="6525345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*</a:t>
            </a:r>
            <a:r>
              <a:rPr lang="es-MX" sz="14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MX" sz="1100" dirty="0">
                <a:solidFill>
                  <a:prstClr val="white"/>
                </a:solidFill>
                <a:latin typeface="Arial" charset="0"/>
                <a:cs typeface="Arial" charset="0"/>
              </a:rPr>
              <a:t>Unidad funcional: 1 m</a:t>
            </a:r>
            <a:r>
              <a:rPr lang="es-MX" sz="1100" baseline="30000" dirty="0">
                <a:solidFill>
                  <a:prstClr val="white"/>
                </a:solidFill>
                <a:latin typeface="Arial" charset="0"/>
                <a:cs typeface="Arial" charset="0"/>
              </a:rPr>
              <a:t>3</a:t>
            </a:r>
            <a:r>
              <a:rPr lang="es-MX" sz="1100" dirty="0">
                <a:solidFill>
                  <a:prstClr val="white"/>
                </a:solidFill>
                <a:latin typeface="Arial" charset="0"/>
                <a:cs typeface="Arial" charset="0"/>
              </a:rPr>
              <a:t> de agua tratada en un horizonte de 20 años</a:t>
            </a:r>
          </a:p>
        </p:txBody>
      </p:sp>
      <p:grpSp>
        <p:nvGrpSpPr>
          <p:cNvPr id="9" name="11 Grupo"/>
          <p:cNvGrpSpPr/>
          <p:nvPr/>
        </p:nvGrpSpPr>
        <p:grpSpPr>
          <a:xfrm>
            <a:off x="7536160" y="908720"/>
            <a:ext cx="1800200" cy="432048"/>
            <a:chOff x="4716016" y="188640"/>
            <a:chExt cx="3024337" cy="737766"/>
          </a:xfrm>
        </p:grpSpPr>
        <p:pic>
          <p:nvPicPr>
            <p:cNvPr id="10" name="9 Imagen" descr="Canada_wordmark_red_flag_300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50842" y="260648"/>
              <a:ext cx="889511" cy="242594"/>
            </a:xfrm>
            <a:prstGeom prst="rect">
              <a:avLst/>
            </a:prstGeom>
          </p:spPr>
        </p:pic>
        <p:pic>
          <p:nvPicPr>
            <p:cNvPr id="11" name="10 Imagen" descr="IDRC_new_logo_with_full_name[1]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6016" y="188640"/>
              <a:ext cx="2490630" cy="737766"/>
            </a:xfrm>
            <a:prstGeom prst="rect">
              <a:avLst/>
            </a:prstGeom>
          </p:spPr>
        </p:pic>
      </p:grpSp>
      <p:sp>
        <p:nvSpPr>
          <p:cNvPr id="12" name="11 CuadroTexto"/>
          <p:cNvSpPr txBox="1"/>
          <p:nvPr/>
        </p:nvSpPr>
        <p:spPr>
          <a:xfrm>
            <a:off x="3370172" y="6309321"/>
            <a:ext cx="5678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>
                <a:solidFill>
                  <a:prstClr val="black"/>
                </a:solidFill>
                <a:latin typeface="Arial" charset="0"/>
                <a:cs typeface="Arial" charset="0"/>
              </a:rPr>
              <a:t>E: diversos escenarios tecnológicos (1,2,3, caudal 13 l/s; 4,5,6, caudal 70 l/s; 789, caudal 620 l/s)</a:t>
            </a: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3575721" y="2492897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1. AE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4295418" y="2132857"/>
            <a:ext cx="2693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2. LE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4799659" y="3068961"/>
            <a:ext cx="64440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3. UASB + F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5591945" y="2636913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4. AE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6311642" y="2060849"/>
            <a:ext cx="2693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5. LE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6810254" y="3068961"/>
            <a:ext cx="7149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6. UASB + LE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7680176" y="2636913"/>
            <a:ext cx="227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7. LA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3"/>
          <p:cNvSpPr>
            <a:spLocks noChangeArrowheads="1"/>
          </p:cNvSpPr>
          <p:nvPr/>
        </p:nvSpPr>
        <p:spPr bwMode="auto">
          <a:xfrm>
            <a:off x="8399874" y="2132857"/>
            <a:ext cx="2693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8. LE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8959274" y="2924945"/>
            <a:ext cx="7149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9. UASB + LA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22 Gráfico"/>
          <p:cNvGraphicFramePr/>
          <p:nvPr>
            <p:extLst/>
          </p:nvPr>
        </p:nvGraphicFramePr>
        <p:xfrm>
          <a:off x="1703512" y="1772816"/>
          <a:ext cx="79928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4295418" y="5661248"/>
            <a:ext cx="1152510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pic>
        <p:nvPicPr>
          <p:cNvPr id="24" name="Picture 5" descr="LOGO IN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8627" y="6014501"/>
            <a:ext cx="1424325" cy="6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8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196688"/>
            <a:ext cx="8294159" cy="40102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29400" y="70978"/>
            <a:ext cx="77624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err="1">
                <a:solidFill>
                  <a:prstClr val="white"/>
                </a:solidFill>
                <a:latin typeface="Arial" charset="0"/>
                <a:cs typeface="Arial" charset="0"/>
              </a:rPr>
              <a:t>Huella</a:t>
            </a:r>
            <a:r>
              <a:rPr lang="en-US" sz="2200" dirty="0">
                <a:solidFill>
                  <a:prstClr val="white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prstClr val="white"/>
                </a:solidFill>
                <a:latin typeface="Arial" charset="0"/>
                <a:cs typeface="Arial" charset="0"/>
              </a:rPr>
              <a:t>carbono</a:t>
            </a:r>
            <a:r>
              <a:rPr lang="en-US" sz="2200" dirty="0">
                <a:solidFill>
                  <a:prstClr val="white"/>
                </a:solidFill>
                <a:latin typeface="Arial" charset="0"/>
                <a:cs typeface="Arial" charset="0"/>
              </a:rPr>
              <a:t> (</a:t>
            </a:r>
            <a:r>
              <a:rPr lang="en-US" sz="2200" dirty="0" err="1">
                <a:solidFill>
                  <a:prstClr val="white"/>
                </a:solidFill>
                <a:latin typeface="Arial" charset="0"/>
                <a:cs typeface="Arial" charset="0"/>
              </a:rPr>
              <a:t>emisiones</a:t>
            </a:r>
            <a:r>
              <a:rPr lang="en-US" sz="22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Arial" charset="0"/>
                <a:cs typeface="Arial" charset="0"/>
              </a:rPr>
              <a:t>equivalentes</a:t>
            </a:r>
            <a:r>
              <a:rPr lang="en-US" sz="2200" dirty="0">
                <a:solidFill>
                  <a:prstClr val="white"/>
                </a:solidFill>
                <a:latin typeface="Arial" charset="0"/>
                <a:cs typeface="Arial" charset="0"/>
              </a:rPr>
              <a:t> deCO2) de los </a:t>
            </a:r>
            <a:r>
              <a:rPr lang="en-US" sz="2200" dirty="0" err="1">
                <a:solidFill>
                  <a:prstClr val="white"/>
                </a:solidFill>
                <a:latin typeface="Arial" charset="0"/>
                <a:cs typeface="Arial" charset="0"/>
              </a:rPr>
              <a:t>trenes</a:t>
            </a:r>
            <a:r>
              <a:rPr lang="en-US" sz="2200" dirty="0">
                <a:solidFill>
                  <a:prstClr val="white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prstClr val="white"/>
                </a:solidFill>
                <a:latin typeface="Arial" charset="0"/>
                <a:cs typeface="Arial" charset="0"/>
              </a:rPr>
              <a:t>tratamiento</a:t>
            </a:r>
            <a:r>
              <a:rPr lang="en-US" sz="22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Arial" charset="0"/>
                <a:cs typeface="Arial" charset="0"/>
              </a:rPr>
              <a:t>más</a:t>
            </a:r>
            <a:r>
              <a:rPr lang="en-US" sz="22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Arial" charset="0"/>
                <a:cs typeface="Arial" charset="0"/>
              </a:rPr>
              <a:t>representativos</a:t>
            </a:r>
            <a:r>
              <a:rPr lang="en-US" sz="22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Arial" charset="0"/>
                <a:cs typeface="Arial" charset="0"/>
              </a:rPr>
              <a:t>en</a:t>
            </a:r>
            <a:r>
              <a:rPr lang="en-US" sz="2200" dirty="0">
                <a:solidFill>
                  <a:prstClr val="white"/>
                </a:solidFill>
                <a:latin typeface="Arial" charset="0"/>
                <a:cs typeface="Arial" charset="0"/>
              </a:rPr>
              <a:t> México.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                           Estado actual y </a:t>
            </a:r>
            <a:r>
              <a:rPr lang="en-US" sz="2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escenario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mejora</a:t>
            </a:r>
            <a:endParaRPr lang="en-US" sz="2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flipH="1">
            <a:off x="3319877" y="6014501"/>
            <a:ext cx="7061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* Se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considera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que el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metano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disuelto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en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el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efluente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de los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sistemas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anaerobios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(3, 6 y 9)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es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oxidado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en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el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postratamiento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5" name="Picture 5" descr="LOGO I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627" y="6014501"/>
            <a:ext cx="1424325" cy="6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1490256" y="6535156"/>
            <a:ext cx="240527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MX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Güereca L.P. et al. 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(2015)</a:t>
            </a:r>
            <a:endParaRPr lang="es-MX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29400" y="5168861"/>
            <a:ext cx="8159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prstClr val="black"/>
                </a:solidFill>
                <a:latin typeface="Arial" charset="0"/>
                <a:cs typeface="Arial" charset="0"/>
              </a:rPr>
              <a:t>Mayor potencial de reducción: Cubrir laguna anaerobia en sistemas de lagunas de estabilización (SP) seguido por producción de electricidad en la PTAR lodos activados a partir del biogás (AS+ADS).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prstClr val="black"/>
                </a:solidFill>
                <a:latin typeface="Arial" charset="0"/>
                <a:cs typeface="Arial" charset="0"/>
              </a:rPr>
              <a:t>Menores emisiones en línea base: Sistemas anaerobios más </a:t>
            </a:r>
            <a:r>
              <a:rPr lang="es-MX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postratamiento</a:t>
            </a:r>
            <a:r>
              <a:rPr lang="es-MX" sz="1200" dirty="0">
                <a:solidFill>
                  <a:prstClr val="black"/>
                </a:solidFill>
                <a:latin typeface="Arial" charset="0"/>
                <a:cs typeface="Arial" charset="0"/>
              </a:rPr>
              <a:t> (UASB + )*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prstClr val="black"/>
                </a:solidFill>
                <a:latin typeface="Arial" charset="0"/>
                <a:cs typeface="Arial" charset="0"/>
              </a:rPr>
              <a:t>Sin cambio: Lodos activados (aireación extendida, EA)</a:t>
            </a:r>
          </a:p>
        </p:txBody>
      </p:sp>
    </p:spTree>
    <p:extLst>
      <p:ext uri="{BB962C8B-B14F-4D97-AF65-F5344CB8AC3E}">
        <p14:creationId xmlns:p14="http://schemas.microsoft.com/office/powerpoint/2010/main" val="25420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2292222" y="112358"/>
            <a:ext cx="7543800" cy="982156"/>
          </a:xfrm>
        </p:spPr>
        <p:txBody>
          <a:bodyPr/>
          <a:lstStyle/>
          <a:p>
            <a:pPr eaLnBrk="1" hangingPunct="1"/>
            <a:r>
              <a:rPr lang="es-MX" altLang="en-US" sz="3200" dirty="0">
                <a:ea typeface="Calibri" pitchFamily="34" charset="0"/>
                <a:cs typeface="Arial" charset="0"/>
              </a:rPr>
              <a:t>Escenarios de Mejora (EM) para la reducción de emisiones de GEI en las </a:t>
            </a:r>
            <a:r>
              <a:rPr lang="es-MX" altLang="en-US" sz="3200" dirty="0" smtClean="0">
                <a:ea typeface="Calibri" pitchFamily="34" charset="0"/>
                <a:cs typeface="Arial" charset="0"/>
              </a:rPr>
              <a:t>PTAR en México</a:t>
            </a:r>
            <a:endParaRPr lang="en-US" altLang="en-US" sz="3200" dirty="0">
              <a:ea typeface="Calibri" pitchFamily="34" charset="0"/>
              <a:cs typeface="Arial" charset="0"/>
            </a:endParaRPr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idx="4294967295"/>
          </p:nvPr>
        </p:nvGraphicFramePr>
        <p:xfrm>
          <a:off x="2027238" y="1341439"/>
          <a:ext cx="8640762" cy="51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240238" y="4436840"/>
          <a:ext cx="2232026" cy="1368424"/>
        </p:xfrm>
        <a:graphic>
          <a:graphicData uri="http://schemas.openxmlformats.org/drawingml/2006/table">
            <a:tbl>
              <a:tblPr/>
              <a:tblGrid>
                <a:gridCol w="1116013"/>
                <a:gridCol w="1116013"/>
              </a:tblGrid>
              <a:tr h="17513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latin typeface="Arial"/>
                          <a:ea typeface="Calibri"/>
                          <a:cs typeface="Arial"/>
                        </a:rPr>
                        <a:t>UASB </a:t>
                      </a:r>
                      <a:r>
                        <a:rPr lang="es-ES" sz="900" dirty="0">
                          <a:latin typeface="Arial"/>
                          <a:ea typeface="Calibri"/>
                          <a:cs typeface="Arial"/>
                        </a:rPr>
                        <a:t>(Reactor Anaerobio de Flujo Ascendente) </a:t>
                      </a:r>
                      <a:endParaRPr lang="es-MX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Arial"/>
                        </a:rPr>
                        <a:t>Discos </a:t>
                      </a:r>
                      <a:r>
                        <a:rPr lang="es-ES" sz="900" dirty="0" smtClean="0">
                          <a:latin typeface="Arial"/>
                          <a:ea typeface="Calibri"/>
                          <a:cs typeface="Arial"/>
                        </a:rPr>
                        <a:t>Biológicos</a:t>
                      </a:r>
                      <a:endParaRPr lang="es-MX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428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Arial"/>
                        </a:rPr>
                        <a:t>Filtros Biológicos</a:t>
                      </a:r>
                      <a:endParaRPr lang="es-MX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409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Arial"/>
                        </a:rPr>
                        <a:t>Lagunas Aireadas</a:t>
                      </a:r>
                      <a:endParaRPr lang="es-MX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428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Arial"/>
                        </a:rPr>
                        <a:t>Lodos Activados</a:t>
                      </a:r>
                      <a:endParaRPr lang="es-MX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666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Arial"/>
                        </a:rPr>
                        <a:t>Zanjas de Oxidación</a:t>
                      </a:r>
                      <a:endParaRPr lang="es-MX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2279576" y="2492896"/>
            <a:ext cx="1944216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b="1" dirty="0">
                <a:solidFill>
                  <a:prstClr val="white"/>
                </a:solidFill>
              </a:rPr>
              <a:t> EM “Agenda del Agua 2030”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295800" y="2492896"/>
            <a:ext cx="1944216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b="1" dirty="0">
                <a:solidFill>
                  <a:prstClr val="white"/>
                </a:solidFill>
              </a:rPr>
              <a:t> EM “B1”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312024" y="2492896"/>
            <a:ext cx="2160240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b="1" dirty="0">
                <a:solidFill>
                  <a:prstClr val="white"/>
                </a:solidFill>
              </a:rPr>
              <a:t> EM “B2”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544272" y="2492896"/>
            <a:ext cx="1944216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b="1" dirty="0">
                <a:solidFill>
                  <a:prstClr val="white"/>
                </a:solidFill>
              </a:rPr>
              <a:t> EM “B3”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472264" y="4814404"/>
            <a:ext cx="1944216" cy="4147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b="1" dirty="0">
                <a:solidFill>
                  <a:prstClr val="white"/>
                </a:solidFill>
              </a:rPr>
              <a:t> EM “B4” </a:t>
            </a:r>
          </a:p>
        </p:txBody>
      </p:sp>
    </p:spTree>
    <p:extLst>
      <p:ext uri="{BB962C8B-B14F-4D97-AF65-F5344CB8AC3E}">
        <p14:creationId xmlns:p14="http://schemas.microsoft.com/office/powerpoint/2010/main" val="17504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Grupo"/>
          <p:cNvGrpSpPr/>
          <p:nvPr/>
        </p:nvGrpSpPr>
        <p:grpSpPr>
          <a:xfrm>
            <a:off x="1524000" y="5795370"/>
            <a:ext cx="9144000" cy="1090014"/>
            <a:chOff x="0" y="5795370"/>
            <a:chExt cx="9144000" cy="1090014"/>
          </a:xfrm>
        </p:grpSpPr>
        <p:pic>
          <p:nvPicPr>
            <p:cNvPr id="11" name="10 Imagen" descr="E:\FOTOS PTAR\TEXCOCO\Lago Texcoco II\DSC05115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805264"/>
              <a:ext cx="4283968" cy="105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11 Imagen" descr="E:\FOTOS PTAR\QUERÉTARO\PTAR Sta Rosa Jauregui\DSC05428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7944" y="5805264"/>
              <a:ext cx="3096345" cy="105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5795370"/>
              <a:ext cx="2051720" cy="1090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63 Grupo"/>
          <p:cNvGrpSpPr/>
          <p:nvPr/>
        </p:nvGrpSpPr>
        <p:grpSpPr>
          <a:xfrm>
            <a:off x="1730515" y="1071126"/>
            <a:ext cx="8640960" cy="4343686"/>
            <a:chOff x="251520" y="1484784"/>
            <a:chExt cx="8640960" cy="4343686"/>
          </a:xfrm>
        </p:grpSpPr>
        <p:graphicFrame>
          <p:nvGraphicFramePr>
            <p:cNvPr id="22" name="3 Gráfico"/>
            <p:cNvGraphicFramePr>
              <a:graphicFrameLocks/>
            </p:cNvGraphicFramePr>
            <p:nvPr/>
          </p:nvGraphicFramePr>
          <p:xfrm>
            <a:off x="251520" y="1484784"/>
            <a:ext cx="8640960" cy="43436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23 Rectángulo"/>
            <p:cNvSpPr/>
            <p:nvPr/>
          </p:nvSpPr>
          <p:spPr>
            <a:xfrm>
              <a:off x="8100392" y="5385453"/>
              <a:ext cx="576064" cy="236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</a:rPr>
                <a:t>  </a:t>
              </a:r>
              <a:endParaRPr lang="es-MX" sz="1100" dirty="0">
                <a:solidFill>
                  <a:prstClr val="black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8172400" y="4434207"/>
              <a:ext cx="378043" cy="2520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34%</a:t>
              </a:r>
              <a:endParaRPr lang="es-MX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8388424" y="4002159"/>
              <a:ext cx="378043" cy="2520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23%</a:t>
              </a:r>
              <a:endParaRPr lang="es-MX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8388424" y="3570111"/>
              <a:ext cx="378043" cy="2520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14%</a:t>
              </a:r>
              <a:endParaRPr lang="es-MX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8442429" y="3282079"/>
              <a:ext cx="378043" cy="2520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10%</a:t>
              </a:r>
              <a:endParaRPr lang="es-MX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8139387" y="2558318"/>
              <a:ext cx="666075" cy="2520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Base</a:t>
              </a:r>
              <a:endParaRPr lang="es-MX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442428" y="2922039"/>
              <a:ext cx="378043" cy="2520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6%</a:t>
              </a:r>
              <a:endParaRPr lang="es-MX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382978" y="5082279"/>
              <a:ext cx="378043" cy="2520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Year</a:t>
              </a:r>
              <a:endParaRPr lang="es-MX" sz="1600" dirty="0">
                <a:solidFill>
                  <a:prstClr val="black"/>
                </a:solidFill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51520" y="2345975"/>
              <a:ext cx="522059" cy="183620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>
                  <a:solidFill>
                    <a:prstClr val="black"/>
                  </a:solidFill>
                </a:rPr>
                <a:t>Gg</a:t>
              </a:r>
              <a:r>
                <a:rPr lang="en-US" sz="1400" b="1" dirty="0">
                  <a:solidFill>
                    <a:prstClr val="black"/>
                  </a:solidFill>
                </a:rPr>
                <a:t> CO </a:t>
              </a:r>
              <a:r>
                <a:rPr lang="en-US" sz="1000" b="1" dirty="0">
                  <a:solidFill>
                    <a:prstClr val="black"/>
                  </a:solidFill>
                </a:rPr>
                <a:t>2</a:t>
              </a:r>
              <a:r>
                <a:rPr lang="en-US" sz="1400" b="1" dirty="0">
                  <a:solidFill>
                    <a:prstClr val="black"/>
                  </a:solidFill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</a:rPr>
                <a:t>eq</a:t>
              </a:r>
              <a:endParaRPr lang="es-MX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1991545" y="201172"/>
            <a:ext cx="8435975" cy="9192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n-US" sz="3200" dirty="0">
                <a:ea typeface="Calibri" pitchFamily="34" charset="0"/>
                <a:cs typeface="Arial" charset="0"/>
              </a:rPr>
              <a:t>Escenarios de Mejora para la reducción de emisiones de GEI de PTAR municipales en México</a:t>
            </a:r>
            <a:endParaRPr lang="en-US" altLang="en-US" sz="3200" dirty="0">
              <a:ea typeface="Calibri" pitchFamily="34" charset="0"/>
              <a:cs typeface="Arial" charset="0"/>
            </a:endParaRPr>
          </a:p>
        </p:txBody>
      </p:sp>
      <p:sp>
        <p:nvSpPr>
          <p:cNvPr id="18" name="30 Rectángulo"/>
          <p:cNvSpPr/>
          <p:nvPr/>
        </p:nvSpPr>
        <p:spPr>
          <a:xfrm>
            <a:off x="5717956" y="4690567"/>
            <a:ext cx="666075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black"/>
                </a:solidFill>
              </a:rPr>
              <a:t>Año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22571" y="5463142"/>
            <a:ext cx="4795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Noyola et al. (2016) </a:t>
            </a:r>
            <a:r>
              <a:rPr lang="es-MX" sz="1600" dirty="0" err="1" smtClean="0"/>
              <a:t>Clean</a:t>
            </a:r>
            <a:r>
              <a:rPr lang="es-MX" sz="1600" dirty="0" smtClean="0"/>
              <a:t> Air </a:t>
            </a:r>
            <a:r>
              <a:rPr lang="es-MX" sz="1600" dirty="0" err="1" smtClean="0"/>
              <a:t>Soil</a:t>
            </a:r>
            <a:r>
              <a:rPr lang="es-MX" sz="1600" dirty="0" smtClean="0"/>
              <a:t> </a:t>
            </a:r>
            <a:r>
              <a:rPr lang="es-MX" sz="1600" dirty="0" err="1" smtClean="0"/>
              <a:t>Water</a:t>
            </a:r>
            <a:r>
              <a:rPr lang="es-MX" sz="1600" dirty="0" smtClean="0"/>
              <a:t>, 44, 1091-1098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3492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435" y="732454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Algunos cambios para mejorar </a:t>
            </a: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contribución personal a la empresa </a:t>
            </a: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a sus </a:t>
            </a: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clientes </a:t>
            </a:r>
            <a:endParaRPr lang="es-MX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1743" y="231003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Salir de zona de confort</a:t>
            </a:r>
          </a:p>
          <a:p>
            <a:r>
              <a:rPr lang="es-MX" dirty="0" smtClean="0"/>
              <a:t>Planear incorporando elementos del nuevo paradigma  PPAR (EPE)</a:t>
            </a:r>
          </a:p>
          <a:p>
            <a:r>
              <a:rPr lang="es-MX" dirty="0" smtClean="0"/>
              <a:t>Fortalecer la comunicación con todos los actores (principalmente los usuarios-la sociedad)</a:t>
            </a:r>
          </a:p>
          <a:p>
            <a:r>
              <a:rPr lang="es-MX" dirty="0" smtClean="0"/>
              <a:t>Lograr suma de voluntades al levantar la bandera de las acciones concretas para construir un desarrollo sostenible. Gran potencial del sector.</a:t>
            </a:r>
          </a:p>
          <a:p>
            <a:r>
              <a:rPr lang="es-MX" dirty="0" smtClean="0"/>
              <a:t>Adaptar y desarrollar nuevas tecnologías que permitan avanzar en la nueva realidad</a:t>
            </a:r>
          </a:p>
          <a:p>
            <a:r>
              <a:rPr lang="es-MX" dirty="0" smtClean="0"/>
              <a:t>Un cambio que llevará décadas: urgente empezar ya!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778828" y="283028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i="1" dirty="0" smtClean="0"/>
              <a:t>Y para terminar…..</a:t>
            </a:r>
            <a:endParaRPr lang="es-MX" sz="2800" i="1" dirty="0"/>
          </a:p>
        </p:txBody>
      </p:sp>
    </p:spTree>
    <p:extLst>
      <p:ext uri="{BB962C8B-B14F-4D97-AF65-F5344CB8AC3E}">
        <p14:creationId xmlns:p14="http://schemas.microsoft.com/office/powerpoint/2010/main" val="34210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7057" y="281078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 smtClean="0"/>
              <a:t>Muchas gracias!</a:t>
            </a:r>
          </a:p>
          <a:p>
            <a:pPr marL="0" indent="0" algn="ctr">
              <a:buNone/>
            </a:pPr>
            <a:endParaRPr lang="es-MX" sz="5400" dirty="0"/>
          </a:p>
          <a:p>
            <a:pPr marL="0" indent="0" algn="ctr">
              <a:buNone/>
            </a:pPr>
            <a:r>
              <a:rPr lang="es-MX" sz="5400" dirty="0" err="1" smtClean="0"/>
              <a:t>Muito</a:t>
            </a:r>
            <a:r>
              <a:rPr lang="es-MX" sz="5400" dirty="0" smtClean="0"/>
              <a:t> </a:t>
            </a:r>
            <a:r>
              <a:rPr lang="es-MX" sz="5400" dirty="0" err="1" smtClean="0"/>
              <a:t>obrigado</a:t>
            </a:r>
            <a:r>
              <a:rPr lang="es-MX" sz="5400" dirty="0" smtClean="0"/>
              <a:t>!</a:t>
            </a:r>
            <a:endParaRPr lang="es-MX" sz="5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243621"/>
            <a:ext cx="1922051" cy="1130853"/>
          </a:xfrm>
          <a:prstGeom prst="rect">
            <a:avLst/>
          </a:prstGeom>
        </p:spPr>
      </p:pic>
      <p:pic>
        <p:nvPicPr>
          <p:cNvPr id="5" name="Picture 8" descr="https://encrypted-tbn3.gstatic.com/images?q=tbn:ANd9GcTLP3L8WKbICDsRImcEEA2PZOGl3S28gr34RQoAgNoK-iQGwbq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116633"/>
            <a:ext cx="959100" cy="1076725"/>
          </a:xfrm>
          <a:prstGeom prst="rect">
            <a:avLst/>
          </a:prstGeom>
          <a:noFill/>
        </p:spPr>
      </p:pic>
      <p:pic>
        <p:nvPicPr>
          <p:cNvPr id="6" name="Picture 5" descr="LOGO IN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280" y="1193357"/>
            <a:ext cx="1851600" cy="7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2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3 Título"/>
          <p:cNvSpPr>
            <a:spLocks noGrp="1"/>
          </p:cNvSpPr>
          <p:nvPr>
            <p:ph type="title" idx="4294967295"/>
          </p:nvPr>
        </p:nvSpPr>
        <p:spPr>
          <a:xfrm>
            <a:off x="3124200" y="138114"/>
            <a:ext cx="7543800" cy="587375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n-US" sz="3200" dirty="0">
                <a:solidFill>
                  <a:schemeClr val="bg1"/>
                </a:solidFill>
              </a:rPr>
              <a:t>Situación del saneamiento en AL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57928" y="1628800"/>
            <a:ext cx="5041900" cy="48974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n-US" sz="1800" dirty="0"/>
              <a:t>El tratamiento de aguas residuales en </a:t>
            </a:r>
            <a:r>
              <a:rPr lang="es-ES" altLang="en-US" sz="1800" b="1" dirty="0"/>
              <a:t>América Latina</a:t>
            </a:r>
            <a:r>
              <a:rPr lang="es-ES" altLang="en-US" sz="1800" dirty="0"/>
              <a:t> es aún limitado, </a:t>
            </a:r>
            <a:r>
              <a:rPr lang="es-ES" altLang="en-US" sz="1800" dirty="0" smtClean="0"/>
              <a:t>alrededor </a:t>
            </a:r>
            <a:r>
              <a:rPr lang="es-ES" altLang="en-US" sz="1800" dirty="0"/>
              <a:t>del </a:t>
            </a:r>
            <a:r>
              <a:rPr lang="es-ES" altLang="en-US" sz="1800" b="1" dirty="0" smtClean="0"/>
              <a:t>35% </a:t>
            </a:r>
            <a:r>
              <a:rPr lang="es-ES" altLang="en-US" sz="1800" dirty="0" smtClean="0"/>
              <a:t>de las aguas colectadas reciben </a:t>
            </a:r>
            <a:r>
              <a:rPr lang="es-ES" altLang="en-US" sz="1800" dirty="0"/>
              <a:t>algún tratamiento.</a:t>
            </a:r>
          </a:p>
          <a:p>
            <a:pPr algn="just" eaLnBrk="1" hangingPunct="1">
              <a:lnSpc>
                <a:spcPct val="90000"/>
              </a:lnSpc>
            </a:pPr>
            <a:endParaRPr lang="es-E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1600" dirty="0"/>
              <a:t>589 millones de habitantes </a:t>
            </a:r>
            <a:r>
              <a:rPr lang="es-ES" altLang="en-US" sz="1400" b="1" dirty="0">
                <a:solidFill>
                  <a:srgbClr val="FF6600"/>
                </a:solidFill>
              </a:rPr>
              <a:t>(8.4% </a:t>
            </a:r>
            <a:r>
              <a:rPr lang="es-ES" altLang="en-US" sz="1400" b="1" dirty="0" err="1">
                <a:solidFill>
                  <a:srgbClr val="FF6600"/>
                </a:solidFill>
              </a:rPr>
              <a:t>pob</a:t>
            </a:r>
            <a:r>
              <a:rPr lang="es-ES" altLang="en-US" sz="1400" b="1" dirty="0">
                <a:solidFill>
                  <a:srgbClr val="FF6600"/>
                </a:solidFill>
              </a:rPr>
              <a:t>. mundial)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600" dirty="0"/>
              <a:t>Agua potable para 94 % de su población </a:t>
            </a:r>
            <a:r>
              <a:rPr lang="es-ES" altLang="en-US" sz="1400" b="1" dirty="0">
                <a:solidFill>
                  <a:srgbClr val="FF6600"/>
                </a:solidFill>
              </a:rPr>
              <a:t>(35 millones carentes)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600" dirty="0"/>
              <a:t>Saneamiento para 82 % de su población </a:t>
            </a:r>
            <a:r>
              <a:rPr lang="es-ES" altLang="en-US" sz="1400" b="1" dirty="0">
                <a:solidFill>
                  <a:srgbClr val="FF6600"/>
                </a:solidFill>
              </a:rPr>
              <a:t>(106 millones carentes)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600" dirty="0"/>
              <a:t>Metas internacionales y nacionales para el sector incumplidas</a:t>
            </a:r>
          </a:p>
          <a:p>
            <a:pPr marL="457200" lvl="1" indent="0">
              <a:buNone/>
            </a:pPr>
            <a:endParaRPr lang="es-ES" altLang="en-US" sz="1600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1600" i="1" dirty="0"/>
              <a:t>El manejo de las aguas residuales contribuye a la emisión de gases de efecto invernadero (CH</a:t>
            </a:r>
            <a:r>
              <a:rPr lang="es-ES" altLang="en-US" sz="1600" i="1" baseline="-25000" dirty="0"/>
              <a:t>4</a:t>
            </a:r>
            <a:r>
              <a:rPr lang="es-ES" altLang="en-US" sz="1600" i="1" dirty="0"/>
              <a:t> del 5 al 7%)</a:t>
            </a:r>
          </a:p>
          <a:p>
            <a:pPr lvl="1" eaLnBrk="1" hangingPunct="1">
              <a:lnSpc>
                <a:spcPct val="90000"/>
              </a:lnSpc>
            </a:pPr>
            <a:endParaRPr lang="es-ES" altLang="en-US" sz="2000" dirty="0"/>
          </a:p>
        </p:txBody>
      </p:sp>
      <p:pic>
        <p:nvPicPr>
          <p:cNvPr id="6148" name="Picture 2" descr="C:\Documents and Settings\JRomeroC\Mis documentos\Mis imágenes\g_mapa_latinoamerica_r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0569" y="1700808"/>
            <a:ext cx="3597488" cy="445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IN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8627" y="6014501"/>
            <a:ext cx="1424325" cy="6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0430540" y="648586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(2012)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61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1" y="5486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8038541" y="188640"/>
            <a:ext cx="2356625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29125" y="22399"/>
            <a:ext cx="4764360" cy="523220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sz="2800" dirty="0" err="1">
                <a:solidFill>
                  <a:prstClr val="black"/>
                </a:solidFill>
                <a:cs typeface="Arial" pitchFamily="34" charset="0"/>
              </a:rPr>
              <a:t>Situación</a:t>
            </a:r>
            <a:r>
              <a:rPr kumimoji="1" lang="en-US" sz="2800" dirty="0">
                <a:solidFill>
                  <a:prstClr val="black"/>
                </a:solidFill>
                <a:cs typeface="Arial" pitchFamily="34" charset="0"/>
              </a:rPr>
              <a:t> actual </a:t>
            </a:r>
            <a:r>
              <a:rPr kumimoji="1" lang="en-US" sz="2800" dirty="0" err="1">
                <a:solidFill>
                  <a:prstClr val="black"/>
                </a:solidFill>
                <a:cs typeface="Arial" pitchFamily="34" charset="0"/>
              </a:rPr>
              <a:t>en</a:t>
            </a:r>
            <a:r>
              <a:rPr kumimoji="1" lang="en-US" sz="2800" dirty="0">
                <a:solidFill>
                  <a:prstClr val="black"/>
                </a:solidFill>
                <a:cs typeface="Arial" pitchFamily="34" charset="0"/>
              </a:rPr>
              <a:t> México</a:t>
            </a:r>
          </a:p>
        </p:txBody>
      </p:sp>
      <p:pic>
        <p:nvPicPr>
          <p:cNvPr id="15" name="Picture 2" descr="http://www.alcaldes.org.mx/images/v2/mapa/map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4120" y="1468378"/>
            <a:ext cx="7164289" cy="40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20 Rectángulo"/>
          <p:cNvSpPr/>
          <p:nvPr/>
        </p:nvSpPr>
        <p:spPr>
          <a:xfrm>
            <a:off x="2552700" y="616810"/>
            <a:ext cx="4718230" cy="122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400" dirty="0" err="1">
                <a:solidFill>
                  <a:prstClr val="black"/>
                </a:solidFill>
                <a:cs typeface="Arial" pitchFamily="34" charset="0"/>
              </a:rPr>
              <a:t>Número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 de PTAR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3500" dirty="0">
                <a:solidFill>
                  <a:prstClr val="black"/>
                </a:solidFill>
                <a:cs typeface="Arial" pitchFamily="34" charset="0"/>
              </a:rPr>
              <a:t>2186</a:t>
            </a:r>
          </a:p>
        </p:txBody>
      </p:sp>
      <p:sp>
        <p:nvSpPr>
          <p:cNvPr id="17" name="23 Rectángulo"/>
          <p:cNvSpPr/>
          <p:nvPr/>
        </p:nvSpPr>
        <p:spPr>
          <a:xfrm>
            <a:off x="5594123" y="5148466"/>
            <a:ext cx="5160137" cy="122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400" dirty="0" err="1">
                <a:solidFill>
                  <a:prstClr val="black"/>
                </a:solidFill>
                <a:cs typeface="Arial" pitchFamily="34" charset="0"/>
              </a:rPr>
              <a:t>Flujo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Arial" pitchFamily="34" charset="0"/>
              </a:rPr>
              <a:t>tratado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3500" dirty="0">
                <a:solidFill>
                  <a:prstClr val="black"/>
                </a:solidFill>
                <a:cs typeface="Arial" pitchFamily="34" charset="0"/>
              </a:rPr>
              <a:t>93. 6 </a:t>
            </a:r>
            <a:r>
              <a:rPr lang="en-US" sz="3500" dirty="0" smtClean="0">
                <a:solidFill>
                  <a:prstClr val="black"/>
                </a:solidFill>
                <a:cs typeface="Arial" pitchFamily="34" charset="0"/>
              </a:rPr>
              <a:t>m</a:t>
            </a:r>
            <a:r>
              <a:rPr lang="en-US" sz="3500" baseline="300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r>
              <a:rPr lang="en-US" sz="3500" dirty="0" smtClean="0">
                <a:solidFill>
                  <a:prstClr val="black"/>
                </a:solidFill>
                <a:cs typeface="Arial" pitchFamily="34" charset="0"/>
              </a:rPr>
              <a:t>/s  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(+ 25 m</a:t>
            </a:r>
            <a:r>
              <a:rPr lang="en-US" sz="2000" baseline="30000" dirty="0" smtClean="0">
                <a:solidFill>
                  <a:srgbClr val="0070C0"/>
                </a:solidFill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/s)  </a:t>
            </a:r>
            <a:endParaRPr lang="en-US" sz="2000" dirty="0">
              <a:solidFill>
                <a:srgbClr val="0070C0"/>
              </a:solidFill>
              <a:cs typeface="Arial" pitchFamily="34" charset="0"/>
            </a:endParaRPr>
          </a:p>
        </p:txBody>
      </p:sp>
      <p:graphicFrame>
        <p:nvGraphicFramePr>
          <p:cNvPr id="18" name="11 Gráfico"/>
          <p:cNvGraphicFramePr/>
          <p:nvPr>
            <p:extLst/>
          </p:nvPr>
        </p:nvGraphicFramePr>
        <p:xfrm>
          <a:off x="1618268" y="2861970"/>
          <a:ext cx="51845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845" y="938536"/>
            <a:ext cx="3592321" cy="328255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CuadroTexto 1"/>
          <p:cNvSpPr txBox="1"/>
          <p:nvPr/>
        </p:nvSpPr>
        <p:spPr>
          <a:xfrm>
            <a:off x="5339443" y="460764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(60%)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"/>
            <a:ext cx="8229600" cy="841375"/>
          </a:xfrm>
        </p:spPr>
        <p:txBody>
          <a:bodyPr>
            <a:normAutofit/>
          </a:bodyPr>
          <a:lstStyle/>
          <a:p>
            <a:r>
              <a:rPr lang="es-ES" altLang="es-MX" sz="3200" dirty="0">
                <a:solidFill>
                  <a:schemeClr val="bg1"/>
                </a:solidFill>
              </a:rPr>
              <a:t>Los Retos del Saneamiento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74261" y="1188063"/>
            <a:ext cx="8289925" cy="54530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altLang="es-MX" sz="1800" dirty="0"/>
              <a:t>Organismos operadores de A y S débiles y usuarios sin cultura de pago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MX" sz="1800" dirty="0"/>
          </a:p>
          <a:p>
            <a:pPr>
              <a:lnSpc>
                <a:spcPct val="90000"/>
              </a:lnSpc>
            </a:pPr>
            <a:r>
              <a:rPr lang="en-US" altLang="es-MX" sz="1800" dirty="0" err="1"/>
              <a:t>Descentralización</a:t>
            </a:r>
            <a:r>
              <a:rPr lang="en-US" altLang="es-MX" sz="1800" dirty="0"/>
              <a:t> del </a:t>
            </a:r>
            <a:r>
              <a:rPr lang="en-US" altLang="es-MX" sz="1800" dirty="0" err="1"/>
              <a:t>servicio</a:t>
            </a:r>
            <a:r>
              <a:rPr lang="en-US" altLang="es-MX" sz="1800" dirty="0"/>
              <a:t> de A y S </a:t>
            </a:r>
            <a:r>
              <a:rPr lang="en-US" altLang="es-MX" sz="1800" dirty="0" err="1"/>
              <a:t>en</a:t>
            </a:r>
            <a:r>
              <a:rPr lang="en-US" altLang="es-MX" sz="1800" dirty="0"/>
              <a:t> </a:t>
            </a:r>
            <a:r>
              <a:rPr lang="en-US" altLang="es-MX" sz="1800" dirty="0" err="1"/>
              <a:t>algunos</a:t>
            </a:r>
            <a:r>
              <a:rPr lang="en-US" altLang="es-MX" sz="1800" dirty="0"/>
              <a:t> </a:t>
            </a:r>
            <a:r>
              <a:rPr lang="en-US" altLang="es-MX" sz="1800" dirty="0" err="1"/>
              <a:t>países</a:t>
            </a:r>
            <a:endParaRPr lang="en-US" altLang="es-MX" sz="1800" dirty="0"/>
          </a:p>
          <a:p>
            <a:pPr lvl="1">
              <a:lnSpc>
                <a:spcPct val="90000"/>
              </a:lnSpc>
            </a:pPr>
            <a:r>
              <a:rPr lang="en-US" altLang="es-MX" sz="1600" dirty="0" err="1"/>
              <a:t>Responsabilidad</a:t>
            </a:r>
            <a:r>
              <a:rPr lang="en-US" altLang="es-MX" sz="1600" dirty="0"/>
              <a:t> municipal </a:t>
            </a:r>
            <a:r>
              <a:rPr lang="en-US" altLang="es-MX" sz="1600" dirty="0" err="1"/>
              <a:t>en</a:t>
            </a:r>
            <a:r>
              <a:rPr lang="en-US" altLang="es-MX" sz="1600" dirty="0"/>
              <a:t> 12 de 26 </a:t>
            </a:r>
            <a:r>
              <a:rPr lang="en-US" altLang="es-MX" sz="1600" dirty="0" err="1"/>
              <a:t>países</a:t>
            </a:r>
            <a:endParaRPr lang="en-US" altLang="es-MX" sz="1600" dirty="0"/>
          </a:p>
          <a:p>
            <a:pPr lvl="1">
              <a:lnSpc>
                <a:spcPct val="90000"/>
              </a:lnSpc>
            </a:pPr>
            <a:r>
              <a:rPr lang="en-US" altLang="es-MX" sz="1600" dirty="0" err="1"/>
              <a:t>Economía</a:t>
            </a:r>
            <a:r>
              <a:rPr lang="en-US" altLang="es-MX" sz="1600" dirty="0"/>
              <a:t> de </a:t>
            </a:r>
            <a:r>
              <a:rPr lang="en-US" altLang="es-MX" sz="1600" dirty="0" err="1"/>
              <a:t>escala</a:t>
            </a:r>
            <a:r>
              <a:rPr lang="en-US" altLang="es-MX" sz="1600" dirty="0"/>
              <a:t> </a:t>
            </a:r>
            <a:r>
              <a:rPr lang="en-US" altLang="es-MX" sz="1600" dirty="0" err="1"/>
              <a:t>puede</a:t>
            </a:r>
            <a:r>
              <a:rPr lang="en-US" altLang="es-MX" sz="1600" dirty="0"/>
              <a:t> </a:t>
            </a:r>
            <a:r>
              <a:rPr lang="en-US" altLang="es-MX" sz="1600" dirty="0" err="1"/>
              <a:t>perderse</a:t>
            </a:r>
            <a:endParaRPr lang="es-ES" altLang="es-MX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MX" sz="1800" dirty="0"/>
          </a:p>
          <a:p>
            <a:pPr>
              <a:lnSpc>
                <a:spcPct val="90000"/>
              </a:lnSpc>
            </a:pPr>
            <a:r>
              <a:rPr lang="es-ES" altLang="es-MX" sz="1800" dirty="0"/>
              <a:t>Escasez de agua en varias regiones</a:t>
            </a:r>
          </a:p>
          <a:p>
            <a:pPr lvl="1">
              <a:lnSpc>
                <a:spcPct val="90000"/>
              </a:lnSpc>
            </a:pPr>
            <a:r>
              <a:rPr lang="es-ES" altLang="es-MX" sz="1600" dirty="0"/>
              <a:t>Reúso en agricultura (1,300,000 ha) </a:t>
            </a:r>
          </a:p>
          <a:p>
            <a:pPr lvl="1">
              <a:lnSpc>
                <a:spcPct val="90000"/>
              </a:lnSpc>
            </a:pPr>
            <a:r>
              <a:rPr lang="es-ES" altLang="es-MX" sz="1600" dirty="0"/>
              <a:t>Reúso urbano e industrial creciente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MX" sz="1800" dirty="0"/>
          </a:p>
          <a:p>
            <a:pPr>
              <a:lnSpc>
                <a:spcPct val="90000"/>
              </a:lnSpc>
            </a:pPr>
            <a:r>
              <a:rPr lang="es-ES" altLang="es-MX" sz="1800" dirty="0"/>
              <a:t>Nuevas formas de abordar los retos</a:t>
            </a:r>
          </a:p>
          <a:p>
            <a:pPr lvl="1">
              <a:lnSpc>
                <a:spcPct val="90000"/>
              </a:lnSpc>
            </a:pPr>
            <a:r>
              <a:rPr lang="es-ES" altLang="es-MX" sz="1600" dirty="0"/>
              <a:t>Innovadoras</a:t>
            </a:r>
          </a:p>
          <a:p>
            <a:pPr lvl="1">
              <a:lnSpc>
                <a:spcPct val="90000"/>
              </a:lnSpc>
            </a:pPr>
            <a:r>
              <a:rPr lang="es-ES" altLang="es-MX" sz="1600" dirty="0"/>
              <a:t>Adaptadas</a:t>
            </a:r>
          </a:p>
          <a:p>
            <a:pPr lvl="1">
              <a:lnSpc>
                <a:spcPct val="90000"/>
              </a:lnSpc>
            </a:pPr>
            <a:r>
              <a:rPr lang="es-ES" altLang="es-MX" sz="1600" dirty="0"/>
              <a:t>Lo financiero, lo administrativo, lo social , lo tecnológico, lo sustentable</a:t>
            </a:r>
          </a:p>
          <a:p>
            <a:pPr lvl="1">
              <a:lnSpc>
                <a:spcPct val="90000"/>
              </a:lnSpc>
            </a:pPr>
            <a:r>
              <a:rPr lang="es-ES" altLang="es-MX" sz="1600" dirty="0"/>
              <a:t>Integrales (Gestión Integrada de Recursos Hídricos GIRH</a:t>
            </a:r>
            <a:r>
              <a:rPr lang="es-ES" altLang="es-MX" sz="16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s-ES" altLang="es-MX" sz="1600" dirty="0" smtClean="0"/>
              <a:t>Con planeación a largo plazo y asegurar la continuidad de las políticas</a:t>
            </a:r>
            <a:endParaRPr lang="es-ES" altLang="es-MX" sz="1600" dirty="0"/>
          </a:p>
          <a:p>
            <a:pPr lvl="1">
              <a:lnSpc>
                <a:spcPct val="90000"/>
              </a:lnSpc>
              <a:buFontTx/>
              <a:buNone/>
            </a:pPr>
            <a:endParaRPr lang="es-ES" altLang="es-MX" sz="1800" dirty="0"/>
          </a:p>
          <a:p>
            <a:pPr>
              <a:lnSpc>
                <a:spcPct val="90000"/>
              </a:lnSpc>
            </a:pPr>
            <a:r>
              <a:rPr lang="es-ES" altLang="es-MX" sz="1800" dirty="0"/>
              <a:t>Desarrollar soluciones propias: </a:t>
            </a:r>
            <a:r>
              <a:rPr lang="es-ES" altLang="es-MX" sz="1800" b="1" dirty="0"/>
              <a:t>investigación y desarrollo</a:t>
            </a:r>
          </a:p>
        </p:txBody>
      </p:sp>
    </p:spTree>
    <p:extLst>
      <p:ext uri="{BB962C8B-B14F-4D97-AF65-F5344CB8AC3E}">
        <p14:creationId xmlns:p14="http://schemas.microsoft.com/office/powerpoint/2010/main" val="4046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08" y="878465"/>
            <a:ext cx="6263316" cy="49127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08174" y="6068290"/>
            <a:ext cx="404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Rockstrom</a:t>
            </a:r>
            <a:r>
              <a:rPr lang="es-MX" dirty="0" smtClean="0"/>
              <a:t> et al. (2009) </a:t>
            </a:r>
            <a:r>
              <a:rPr lang="es-MX" i="1" dirty="0" err="1" smtClean="0"/>
              <a:t>Ecology</a:t>
            </a:r>
            <a:r>
              <a:rPr lang="es-MX" i="1" dirty="0" smtClean="0"/>
              <a:t> &amp; </a:t>
            </a:r>
            <a:r>
              <a:rPr lang="es-MX" i="1" dirty="0" err="1" smtClean="0"/>
              <a:t>Society</a:t>
            </a:r>
            <a:endParaRPr lang="es-MX" i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024743" y="193944"/>
            <a:ext cx="779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Los límites del planeta (</a:t>
            </a:r>
            <a:r>
              <a:rPr lang="es-MX" sz="3200" dirty="0" err="1" smtClean="0"/>
              <a:t>Planetary</a:t>
            </a:r>
            <a:r>
              <a:rPr lang="es-MX" sz="3200" dirty="0" smtClean="0"/>
              <a:t> </a:t>
            </a:r>
            <a:r>
              <a:rPr lang="es-MX" sz="3200" dirty="0" err="1" smtClean="0"/>
              <a:t>Boundaries</a:t>
            </a:r>
            <a:r>
              <a:rPr lang="es-MX" sz="3200" dirty="0" smtClean="0"/>
              <a:t>)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253615" y="2961839"/>
            <a:ext cx="2444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¿</a:t>
            </a:r>
            <a:r>
              <a:rPr lang="es-MX" sz="2400" dirty="0" smtClean="0">
                <a:solidFill>
                  <a:srgbClr val="FF0000"/>
                </a:solidFill>
              </a:rPr>
              <a:t>Zona de confort?</a:t>
            </a: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68" y="834822"/>
            <a:ext cx="8569815" cy="53314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08174" y="6068290"/>
            <a:ext cx="273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Steffen</a:t>
            </a:r>
            <a:r>
              <a:rPr lang="es-MX" dirty="0" smtClean="0"/>
              <a:t> et al. (2015) </a:t>
            </a:r>
            <a:r>
              <a:rPr lang="es-MX" i="1" dirty="0" err="1" smtClean="0"/>
              <a:t>Nature</a:t>
            </a:r>
            <a:endParaRPr lang="es-MX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024743" y="193944"/>
            <a:ext cx="779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Los límites del planeta (</a:t>
            </a:r>
            <a:r>
              <a:rPr lang="es-MX" sz="3200" dirty="0" err="1" smtClean="0"/>
              <a:t>Planetary</a:t>
            </a:r>
            <a:r>
              <a:rPr lang="es-MX" sz="3200" dirty="0" smtClean="0"/>
              <a:t> </a:t>
            </a:r>
            <a:r>
              <a:rPr lang="es-MX" sz="3200" dirty="0" err="1" smtClean="0"/>
              <a:t>Boundaries</a:t>
            </a:r>
            <a:r>
              <a:rPr lang="es-MX" sz="3200" dirty="0" smtClean="0"/>
              <a:t>)</a:t>
            </a:r>
            <a:endParaRPr lang="es-MX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569301" y="2962496"/>
            <a:ext cx="2444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¿</a:t>
            </a:r>
            <a:r>
              <a:rPr lang="es-MX" sz="2400" dirty="0" smtClean="0">
                <a:solidFill>
                  <a:srgbClr val="FF0000"/>
                </a:solidFill>
              </a:rPr>
              <a:t>Zona de confort?</a:t>
            </a: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746"/>
          <a:stretch/>
        </p:blipFill>
        <p:spPr>
          <a:xfrm>
            <a:off x="1824132" y="1594707"/>
            <a:ext cx="5070486" cy="44201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85639" y="945931"/>
            <a:ext cx="41155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Concentraciones mundiales de GEI  promedio</a:t>
            </a:r>
          </a:p>
          <a:p>
            <a:pPr algn="ctr"/>
            <a:r>
              <a:rPr lang="es-MX" sz="1600" dirty="0"/>
              <a:t>1750-2011</a:t>
            </a:r>
            <a:r>
              <a:rPr lang="es-MX" dirty="0"/>
              <a:t> 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5198166" y="1904087"/>
            <a:ext cx="761815" cy="322652"/>
            <a:chOff x="4148561" y="1655510"/>
            <a:chExt cx="761815" cy="322652"/>
          </a:xfrm>
        </p:grpSpPr>
        <p:cxnSp>
          <p:nvCxnSpPr>
            <p:cNvPr id="11" name="Conector recto de flecha 10"/>
            <p:cNvCxnSpPr/>
            <p:nvPr/>
          </p:nvCxnSpPr>
          <p:spPr>
            <a:xfrm flipV="1">
              <a:off x="4191000" y="1655510"/>
              <a:ext cx="6350" cy="293470"/>
            </a:xfrm>
            <a:prstGeom prst="straightConnector1">
              <a:avLst/>
            </a:prstGeom>
            <a:ln w="127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/>
            <p:cNvSpPr txBox="1"/>
            <p:nvPr/>
          </p:nvSpPr>
          <p:spPr>
            <a:xfrm>
              <a:off x="4148561" y="1724246"/>
              <a:ext cx="7618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accent6"/>
                  </a:solidFill>
                </a:rPr>
                <a:t>40%</a:t>
              </a:r>
            </a:p>
          </p:txBody>
        </p:sp>
      </p:grpSp>
      <p:cxnSp>
        <p:nvCxnSpPr>
          <p:cNvPr id="19" name="Conector recto de flecha 18"/>
          <p:cNvCxnSpPr/>
          <p:nvPr/>
        </p:nvCxnSpPr>
        <p:spPr>
          <a:xfrm flipV="1">
            <a:off x="5195494" y="2990209"/>
            <a:ext cx="6350" cy="293470"/>
          </a:xfrm>
          <a:prstGeom prst="straightConnector1">
            <a:avLst/>
          </a:prstGeom>
          <a:ln w="127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5227312" y="3009986"/>
            <a:ext cx="761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9900"/>
                </a:solidFill>
              </a:rPr>
              <a:t>150%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 flipV="1">
            <a:off x="5169504" y="4160582"/>
            <a:ext cx="6350" cy="29347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5227312" y="4204462"/>
            <a:ext cx="761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20%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460205" y="383318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Panorama del Cambio Climático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8978692" y="6125066"/>
            <a:ext cx="1689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3">
                    <a:lumMod val="50000"/>
                  </a:schemeClr>
                </a:solidFill>
              </a:rPr>
              <a:t>Fuente: AR5, IPCC, 2014</a:t>
            </a:r>
          </a:p>
        </p:txBody>
      </p:sp>
    </p:spTree>
    <p:extLst>
      <p:ext uri="{BB962C8B-B14F-4D97-AF65-F5344CB8AC3E}">
        <p14:creationId xmlns:p14="http://schemas.microsoft.com/office/powerpoint/2010/main" val="1474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2348</Words>
  <Application>Microsoft Office PowerPoint</Application>
  <PresentationFormat>Panorámica</PresentationFormat>
  <Paragraphs>413</Paragraphs>
  <Slides>35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Courier New</vt:lpstr>
      <vt:lpstr>GE Inspira</vt:lpstr>
      <vt:lpstr>Times New Roman</vt:lpstr>
      <vt:lpstr>Wingdings</vt:lpstr>
      <vt:lpstr>Tema de Office</vt:lpstr>
      <vt:lpstr>Retrospección</vt:lpstr>
      <vt:lpstr>Office Theme</vt:lpstr>
      <vt:lpstr>1_Office Theme</vt:lpstr>
      <vt:lpstr>2_Office Theme</vt:lpstr>
      <vt:lpstr>3_Office Theme</vt:lpstr>
      <vt:lpstr>Visio.Drawing.15</vt:lpstr>
      <vt:lpstr>Presentación de PowerPoint</vt:lpstr>
      <vt:lpstr>Presentación de PowerPoint</vt:lpstr>
      <vt:lpstr>Presentación de PowerPoint</vt:lpstr>
      <vt:lpstr>Situación del saneamiento en AL</vt:lpstr>
      <vt:lpstr>Presentación de PowerPoint</vt:lpstr>
      <vt:lpstr>Los Retos del Saneamiento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Herramientas Tecnológicas</vt:lpstr>
      <vt:lpstr>Procesos de tratamiento biológico de aguas residuales</vt:lpstr>
      <vt:lpstr>Procesos aplicados en el tratamiento de aguas residuales en países seleccionados Distribución por tecnologías</vt:lpstr>
      <vt:lpstr>Procesos aplicados en el tratamiento de aguas residuales en países seleccionados Caudal tratado por tecnología</vt:lpstr>
      <vt:lpstr>Procesos aplicados en el tratamiento de aguas residuales en países seleccionados Distribución por países</vt:lpstr>
      <vt:lpstr>Flujos predominantes en Plantas de Tratamiento de Aguas Residuales Distribución por tamaño</vt:lpstr>
      <vt:lpstr>Por una tecnología más sustentable</vt:lpstr>
      <vt:lpstr>El agua residual como recurso (materia prima)</vt:lpstr>
      <vt:lpstr>Presentación de PowerPoint</vt:lpstr>
      <vt:lpstr>Algunas variantes de procesos en una PPAR (EPA)</vt:lpstr>
      <vt:lpstr>Presentación de PowerPoint</vt:lpstr>
      <vt:lpstr>Presentación de PowerPoint</vt:lpstr>
      <vt:lpstr>Presentación de PowerPoint</vt:lpstr>
      <vt:lpstr>Presentación de PowerPoint</vt:lpstr>
      <vt:lpstr>Ejemplo de resultados Análisis de Ciclo de Vida en PTAR</vt:lpstr>
      <vt:lpstr>Presentación de PowerPoint</vt:lpstr>
      <vt:lpstr>Escenarios de Mejora (EM) para la reducción de emisiones de GEI en las PTAR en México</vt:lpstr>
      <vt:lpstr>Escenarios de Mejora para la reducción de emisiones de GEI de PTAR municipales en México</vt:lpstr>
      <vt:lpstr>Algunos cambios para mejorar la contribución personal a la empresa y a sus clientes </vt:lpstr>
      <vt:lpstr>Presentación de PowerPoint</vt:lpstr>
    </vt:vector>
  </TitlesOfParts>
  <Company>Instituto de Ingeniería UNAM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Adalberto Noyola Robles</dc:creator>
  <cp:lastModifiedBy>Adalberto Noyola Robles</cp:lastModifiedBy>
  <cp:revision>41</cp:revision>
  <dcterms:created xsi:type="dcterms:W3CDTF">2016-11-26T11:19:12Z</dcterms:created>
  <dcterms:modified xsi:type="dcterms:W3CDTF">2016-11-30T11:44:57Z</dcterms:modified>
</cp:coreProperties>
</file>