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54" r:id="rId2"/>
    <p:sldId id="822" r:id="rId3"/>
    <p:sldId id="820" r:id="rId4"/>
    <p:sldId id="821" r:id="rId5"/>
    <p:sldId id="810" r:id="rId6"/>
    <p:sldId id="727" r:id="rId7"/>
    <p:sldId id="768" r:id="rId8"/>
    <p:sldId id="782" r:id="rId9"/>
    <p:sldId id="775" r:id="rId10"/>
    <p:sldId id="811" r:id="rId11"/>
    <p:sldId id="777" r:id="rId12"/>
    <p:sldId id="783" r:id="rId13"/>
    <p:sldId id="778" r:id="rId14"/>
    <p:sldId id="779" r:id="rId15"/>
    <p:sldId id="781" r:id="rId16"/>
    <p:sldId id="812" r:id="rId17"/>
    <p:sldId id="787" r:id="rId18"/>
    <p:sldId id="784" r:id="rId19"/>
    <p:sldId id="785" r:id="rId20"/>
    <p:sldId id="786" r:id="rId21"/>
    <p:sldId id="813" r:id="rId22"/>
    <p:sldId id="795" r:id="rId23"/>
    <p:sldId id="814" r:id="rId24"/>
    <p:sldId id="790" r:id="rId25"/>
    <p:sldId id="791" r:id="rId26"/>
    <p:sldId id="815" r:id="rId27"/>
    <p:sldId id="792" r:id="rId28"/>
    <p:sldId id="793" r:id="rId29"/>
    <p:sldId id="817" r:id="rId30"/>
    <p:sldId id="800" r:id="rId31"/>
    <p:sldId id="824" r:id="rId32"/>
    <p:sldId id="796" r:id="rId33"/>
    <p:sldId id="809" r:id="rId34"/>
    <p:sldId id="797" r:id="rId35"/>
    <p:sldId id="798" r:id="rId36"/>
    <p:sldId id="823" r:id="rId37"/>
    <p:sldId id="816" r:id="rId38"/>
    <p:sldId id="806" r:id="rId39"/>
    <p:sldId id="807" r:id="rId40"/>
    <p:sldId id="801" r:id="rId41"/>
    <p:sldId id="826" r:id="rId42"/>
    <p:sldId id="825" r:id="rId43"/>
    <p:sldId id="789" r:id="rId44"/>
    <p:sldId id="818" r:id="rId45"/>
    <p:sldId id="543" r:id="rId46"/>
  </p:sldIdLst>
  <p:sldSz cx="9144000" cy="6858000" type="screen4x3"/>
  <p:notesSz cx="9926638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08C"/>
    <a:srgbClr val="A9DA74"/>
    <a:srgbClr val="66FF33"/>
    <a:srgbClr val="0033CC"/>
    <a:srgbClr val="FB6F53"/>
    <a:srgbClr val="FFFF66"/>
    <a:srgbClr val="B3DEFF"/>
    <a:srgbClr val="C7E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0" autoAdjust="0"/>
    <p:restoredTop sz="94676" autoAdjust="0"/>
  </p:normalViewPr>
  <p:slideViewPr>
    <p:cSldViewPr>
      <p:cViewPr varScale="1">
        <p:scale>
          <a:sx n="63" d="100"/>
          <a:sy n="63" d="100"/>
        </p:scale>
        <p:origin x="6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316" cy="3432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3616" y="0"/>
            <a:ext cx="4301316" cy="3432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379AAC-D6BB-4E98-8CC7-22091DE298C6}" type="datetimeFigureOut">
              <a:rPr lang="pt-BR"/>
              <a:pPr>
                <a:defRPr/>
              </a:pPr>
              <a:t>30/11/2016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236"/>
            <a:ext cx="4301316" cy="343211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3616" y="6513236"/>
            <a:ext cx="4301316" cy="343211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2A70A2-03E4-4714-8B2D-0E58FB4D8D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786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316" cy="3432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3616" y="0"/>
            <a:ext cx="4301316" cy="3432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89D962-3228-4090-8494-6ABB0C5C6797}" type="datetimeFigureOut">
              <a:rPr lang="pt-BR"/>
              <a:pPr>
                <a:defRPr/>
              </a:pPr>
              <a:t>30/11/2016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3006" y="3258172"/>
            <a:ext cx="7940628" cy="308579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236"/>
            <a:ext cx="4301316" cy="343211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3616" y="6513236"/>
            <a:ext cx="4301316" cy="343211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78A61B-7F38-4E17-B6C1-BDCBF48083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364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185703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1550" fontAlgn="base">
              <a:spcBef>
                <a:spcPct val="0"/>
              </a:spcBef>
              <a:spcAft>
                <a:spcPct val="0"/>
              </a:spcAft>
            </a:pPr>
            <a:fld id="{D9EE256E-ACE4-4638-A8B6-F734AF37FAF6}" type="slidenum">
              <a:rPr lang="pt-BR" altLang="pt-BR" sz="1300" smtClean="0">
                <a:latin typeface="Arial" charset="0"/>
                <a:cs typeface="Arial" charset="0"/>
              </a:rPr>
              <a:pPr defTabSz="97155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altLang="pt-BR" sz="1300" smtClean="0">
              <a:latin typeface="Arial" charset="0"/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ctr" hangingPunct="1">
              <a:spcBef>
                <a:spcPct val="0"/>
              </a:spcBef>
            </a:pPr>
            <a:r>
              <a:rPr lang="pt-BR" altLang="pt-BR" b="1" smtClean="0"/>
              <a:t>(domicílios sem acesso à rede geral)</a:t>
            </a:r>
            <a:endParaRPr lang="pt-BR" altLang="pt-BR" smtClean="0"/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4733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4E2C5-8412-4F6B-AAF4-4F1F3420A0C6}" type="datetimeFigureOut">
              <a:rPr lang="pt-BR"/>
              <a:pPr>
                <a:defRPr/>
              </a:pPr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BB77-02B4-4CDA-A621-BD4435A01D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61BB6-C1B4-41EB-92CC-36C096B2CD04}" type="datetimeFigureOut">
              <a:rPr lang="pt-BR"/>
              <a:pPr>
                <a:defRPr/>
              </a:pPr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DE75E-2BAC-4C76-B5EF-F4CD0EE47E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F6F7-D37F-42EA-8534-4D0651B182E7}" type="datetimeFigureOut">
              <a:rPr lang="pt-BR"/>
              <a:pPr>
                <a:defRPr/>
              </a:pPr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A1220-2713-4840-8771-162837D313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>
                <a:latin typeface="Arial Narrow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 Narrow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Narrow" pitchFamily="34" charset="0"/>
              </a:defRPr>
            </a:lvl1pPr>
          </a:lstStyle>
          <a:p>
            <a:pPr>
              <a:defRPr/>
            </a:pPr>
            <a:fld id="{E2CF30AE-68A7-4CF7-A3FD-2FA5F8E0B3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EAE4-0AD8-4775-8DA5-DD5E6FDDF767}" type="datetimeFigureOut">
              <a:rPr lang="pt-BR"/>
              <a:pPr>
                <a:defRPr/>
              </a:pPr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78450-D312-4DAB-91E6-C2E0C9C544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D1D6-38E1-4A34-B702-F708A4F2BB63}" type="datetimeFigureOut">
              <a:rPr lang="pt-BR"/>
              <a:pPr>
                <a:defRPr/>
              </a:pPr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7F47E-A977-4406-814A-2CDD1DA77B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A486-CEA8-41D6-BF46-DF77224E4549}" type="datetimeFigureOut">
              <a:rPr lang="pt-BR"/>
              <a:pPr>
                <a:defRPr/>
              </a:pPr>
              <a:t>30/11/2016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C8FD7-B24D-4491-9370-40CC94AC34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C94F-799B-433C-B1EB-08CCE50978E4}" type="datetimeFigureOut">
              <a:rPr lang="pt-BR"/>
              <a:pPr>
                <a:defRPr/>
              </a:pPr>
              <a:t>30/11/2016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EBA2D-A895-4B56-A7EE-79C7B39659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5A41-6E9C-486D-9234-7AFC7E366648}" type="datetimeFigureOut">
              <a:rPr lang="pt-BR"/>
              <a:pPr>
                <a:defRPr/>
              </a:pPr>
              <a:t>30/11/2016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342B-7A56-4467-BD18-9BC48CA879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24538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73646"/>
            <a:ext cx="253523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518B-DB56-4543-9529-18AF64C79357}" type="datetimeFigureOut">
              <a:rPr lang="pt-BR"/>
              <a:pPr>
                <a:defRPr/>
              </a:pPr>
              <a:t>30/11/2016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4995-8CB1-491B-A925-2F83EBF7CB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718"/>
            <a:ext cx="1069956" cy="44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97C8-E669-4620-88A4-5CCC2E47C4C2}" type="datetimeFigureOut">
              <a:rPr lang="pt-BR"/>
              <a:pPr>
                <a:defRPr/>
              </a:pPr>
              <a:t>30/11/2016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C4C-459C-4B0E-815C-FD9B5B343E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560A4-8E9C-4F8E-9434-36B0332F4217}" type="datetimeFigureOut">
              <a:rPr lang="pt-BR"/>
              <a:pPr>
                <a:defRPr/>
              </a:pPr>
              <a:t>30/11/2016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5BFA-1DC1-450A-8A89-3CAE03820F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3789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C082D2-8F86-44CE-A55D-6A16F67D5BCD}" type="datetimeFigureOut">
              <a:rPr lang="pt-BR"/>
              <a:pPr>
                <a:defRPr/>
              </a:pPr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219E6C-E4DD-4887-ABF5-73111FE4C0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37895" name="Imagem 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83338" y="69850"/>
            <a:ext cx="26527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61" r:id="rId7"/>
    <p:sldLayoutId id="2147483654" r:id="rId8"/>
    <p:sldLayoutId id="2147483653" r:id="rId9"/>
    <p:sldLayoutId id="2147483652" r:id="rId10"/>
    <p:sldLayoutId id="2147483651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9"/>
          <p:cNvSpPr>
            <a:spLocks noChangeArrowheads="1"/>
          </p:cNvSpPr>
          <p:nvPr/>
        </p:nvSpPr>
        <p:spPr bwMode="auto">
          <a:xfrm>
            <a:off x="3059113" y="3860800"/>
            <a:ext cx="5491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140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pt-BR" altLang="pt-BR" sz="1000" b="1">
              <a:solidFill>
                <a:srgbClr val="FF0000"/>
              </a:solidFill>
              <a:latin typeface="Arial Unicode MS"/>
            </a:endParaRPr>
          </a:p>
        </p:txBody>
      </p:sp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787900" y="4207709"/>
            <a:ext cx="39243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100" b="1" dirty="0" smtClean="0">
                <a:solidFill>
                  <a:srgbClr val="386449"/>
                </a:solidFill>
                <a:latin typeface="Arial Narrow" pitchFamily="34" charset="0"/>
              </a:rPr>
              <a:t>Gustavo </a:t>
            </a:r>
            <a:r>
              <a:rPr lang="pt-BR" altLang="pt-BR" sz="2100" b="1" dirty="0" err="1" smtClean="0">
                <a:solidFill>
                  <a:srgbClr val="386449"/>
                </a:solidFill>
                <a:latin typeface="Arial Narrow" pitchFamily="34" charset="0"/>
              </a:rPr>
              <a:t>Zarif</a:t>
            </a:r>
            <a:r>
              <a:rPr lang="pt-BR" altLang="pt-BR" sz="2100" b="1" dirty="0" smtClean="0">
                <a:solidFill>
                  <a:srgbClr val="386449"/>
                </a:solidFill>
                <a:latin typeface="Arial Narrow" pitchFamily="34" charset="0"/>
              </a:rPr>
              <a:t> </a:t>
            </a:r>
            <a:r>
              <a:rPr lang="pt-BR" altLang="pt-BR" sz="2100" b="1" dirty="0" err="1" smtClean="0">
                <a:solidFill>
                  <a:srgbClr val="386449"/>
                </a:solidFill>
                <a:latin typeface="Arial Narrow" pitchFamily="34" charset="0"/>
              </a:rPr>
              <a:t>Frayha</a:t>
            </a:r>
            <a:endParaRPr lang="pt-BR" altLang="pt-BR" sz="2100" b="1" dirty="0">
              <a:solidFill>
                <a:srgbClr val="386449"/>
              </a:solidFill>
              <a:latin typeface="Arial Narrow" pitchFamily="34" charset="0"/>
            </a:endParaRPr>
          </a:p>
          <a:p>
            <a:pPr algn="ctr"/>
            <a:r>
              <a:rPr lang="pt-BR" altLang="pt-BR" sz="2000" dirty="0" smtClean="0">
                <a:solidFill>
                  <a:srgbClr val="386449"/>
                </a:solidFill>
                <a:latin typeface="Arial Narrow" pitchFamily="34" charset="0"/>
              </a:rPr>
              <a:t>Chefe de Gabinete da SNSA</a:t>
            </a:r>
          </a:p>
          <a:p>
            <a:pPr algn="ctr"/>
            <a:r>
              <a:rPr lang="pt-BR" altLang="pt-BR" sz="2000" dirty="0" smtClean="0">
                <a:solidFill>
                  <a:srgbClr val="386449"/>
                </a:solidFill>
                <a:latin typeface="Arial Narrow" pitchFamily="34" charset="0"/>
              </a:rPr>
              <a:t>Especialista em Infraestrutura Sênior</a:t>
            </a:r>
            <a:endParaRPr lang="pt-BR" altLang="pt-BR" sz="2000" dirty="0">
              <a:solidFill>
                <a:srgbClr val="386449"/>
              </a:solidFill>
              <a:latin typeface="Arial Narrow" pitchFamily="34" charset="0"/>
            </a:endParaRP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2195513" y="5335588"/>
            <a:ext cx="4465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000" b="1" dirty="0">
                <a:latin typeface="Arial Narrow" pitchFamily="34" charset="0"/>
              </a:rPr>
              <a:t>Brasília, </a:t>
            </a:r>
            <a:r>
              <a:rPr lang="pt-BR" altLang="pt-BR" sz="2000" b="1" dirty="0" smtClean="0">
                <a:latin typeface="Arial Narrow" pitchFamily="34" charset="0"/>
              </a:rPr>
              <a:t>30 </a:t>
            </a:r>
            <a:r>
              <a:rPr lang="pt-BR" altLang="pt-BR" sz="2000" b="1" dirty="0">
                <a:latin typeface="Arial Narrow" pitchFamily="34" charset="0"/>
              </a:rPr>
              <a:t>de novembro de 2016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376238" y="2636912"/>
            <a:ext cx="8335962" cy="461665"/>
          </a:xfrm>
          <a:prstGeom prst="rect">
            <a:avLst/>
          </a:prstGeom>
          <a:solidFill>
            <a:srgbClr val="C7E6A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2400" b="1" dirty="0" smtClean="0">
                <a:solidFill>
                  <a:srgbClr val="000000"/>
                </a:solidFill>
                <a:latin typeface="Arial Narrow" pitchFamily="34" charset="0"/>
              </a:rPr>
              <a:t>REMUNERAÇÃO DOS SERVIÇOS DE SANEAMENTO</a:t>
            </a:r>
            <a:endParaRPr lang="pt-BR" altLang="pt-BR" sz="2000" b="1" dirty="0">
              <a:latin typeface="Arial Narrow" pitchFamily="34" charset="0"/>
            </a:endParaRPr>
          </a:p>
        </p:txBody>
      </p:sp>
      <p:sp>
        <p:nvSpPr>
          <p:cNvPr id="16389" name="CaixaDeTexto 1"/>
          <p:cNvSpPr txBox="1">
            <a:spLocks noChangeArrowheads="1"/>
          </p:cNvSpPr>
          <p:nvPr/>
        </p:nvSpPr>
        <p:spPr bwMode="auto">
          <a:xfrm>
            <a:off x="1147763" y="3574976"/>
            <a:ext cx="6037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 dirty="0"/>
              <a:t>            Secretaria Nacional de Saneamento Ambiental</a:t>
            </a:r>
          </a:p>
          <a:p>
            <a:endParaRPr lang="pt-BR" altLang="pt-BR" dirty="0"/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1052736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b="1" dirty="0" smtClean="0"/>
              <a:t>SEMINÁRIO NACIONAL DE SANEAMENTO SUSTENTÁVEL</a:t>
            </a:r>
            <a:endParaRPr lang="pt-BR" sz="22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76238" y="1700808"/>
            <a:ext cx="8335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PAINEL III – SUSTENTABILIDADE ECONÔMICO-FINANCEIRA DOS SERVIÇOS DE SANEAMENTO AMBIENTAL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420887"/>
            <a:ext cx="7963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O SANEAMENTO NA LEGISLAÇÃO FEDERAL</a:t>
            </a:r>
          </a:p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(FLASHES GERAIS)</a:t>
            </a:r>
            <a:endParaRPr lang="pt-BR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tângulo 4"/>
          <p:cNvSpPr>
            <a:spLocks noChangeArrowheads="1"/>
          </p:cNvSpPr>
          <p:nvPr/>
        </p:nvSpPr>
        <p:spPr bwMode="auto">
          <a:xfrm>
            <a:off x="201613" y="1125538"/>
            <a:ext cx="88503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/>
              <a:t>Art. 30. </a:t>
            </a:r>
            <a:r>
              <a:rPr lang="pt-BR" sz="2400" b="1" dirty="0"/>
              <a:t>Compete aos Municípios:</a:t>
            </a:r>
          </a:p>
          <a:p>
            <a:r>
              <a:rPr lang="pt-BR" sz="2400" b="1" dirty="0"/>
              <a:t>I - legislar sobre assuntos de interesse local;</a:t>
            </a:r>
          </a:p>
          <a:p>
            <a:pPr algn="just"/>
            <a:r>
              <a:rPr lang="pt-BR" altLang="pt-BR" sz="2400" dirty="0"/>
              <a:t>...</a:t>
            </a:r>
          </a:p>
          <a:p>
            <a:pPr algn="just"/>
            <a:r>
              <a:rPr lang="pt-BR" sz="2400" dirty="0"/>
              <a:t>V - organizar e prestar, diretamente ou sob regime de concessão ou permissão, os </a:t>
            </a:r>
            <a:r>
              <a:rPr lang="pt-BR" sz="2400" b="1" dirty="0"/>
              <a:t>serviços públicos de interesse local</a:t>
            </a:r>
            <a:r>
              <a:rPr lang="pt-BR" sz="2400" dirty="0"/>
              <a:t>, incluído o de transporte coletivo, que tem caráter essencial;</a:t>
            </a:r>
            <a:endParaRPr lang="pt-BR" altLang="pt-BR" sz="2400" dirty="0"/>
          </a:p>
          <a:p>
            <a:pPr algn="just"/>
            <a:endParaRPr lang="pt-BR" altLang="pt-BR" sz="2400" dirty="0"/>
          </a:p>
          <a:p>
            <a:r>
              <a:rPr lang="pt-BR" sz="2400" dirty="0"/>
              <a:t>Art. 23. É </a:t>
            </a:r>
            <a:r>
              <a:rPr lang="pt-BR" sz="2400" b="1" dirty="0"/>
              <a:t>competência comum </a:t>
            </a:r>
            <a:r>
              <a:rPr lang="pt-BR" sz="2400" dirty="0"/>
              <a:t>da União, dos Estados, do Distrito Federal e dos Municípios</a:t>
            </a:r>
            <a:r>
              <a:rPr lang="pt-BR" sz="2400" dirty="0" smtClean="0"/>
              <a:t>:</a:t>
            </a:r>
          </a:p>
          <a:p>
            <a:r>
              <a:rPr lang="pt-BR" sz="2400" dirty="0" smtClean="0"/>
              <a:t>......</a:t>
            </a:r>
            <a:endParaRPr lang="pt-BR" sz="2400" dirty="0"/>
          </a:p>
          <a:p>
            <a:r>
              <a:rPr lang="pt-BR" sz="2400" dirty="0"/>
              <a:t>IX - </a:t>
            </a:r>
            <a:r>
              <a:rPr lang="pt-BR" sz="2400" b="1" dirty="0"/>
              <a:t>promover programas </a:t>
            </a:r>
            <a:r>
              <a:rPr lang="pt-BR" sz="2400" dirty="0"/>
              <a:t>de construção de moradias e </a:t>
            </a:r>
            <a:r>
              <a:rPr lang="pt-BR" sz="2400" dirty="0" smtClean="0"/>
              <a:t>a </a:t>
            </a:r>
            <a:r>
              <a:rPr lang="pt-BR" sz="2400" dirty="0"/>
              <a:t>melhoria </a:t>
            </a:r>
            <a:r>
              <a:rPr lang="pt-BR" sz="2400" dirty="0" smtClean="0"/>
              <a:t>de </a:t>
            </a:r>
            <a:r>
              <a:rPr lang="pt-BR" sz="2400" dirty="0"/>
              <a:t>condições habitacionais e de </a:t>
            </a:r>
            <a:r>
              <a:rPr lang="pt-BR" sz="2400" b="1" dirty="0"/>
              <a:t>saneamento básico</a:t>
            </a:r>
            <a:r>
              <a:rPr lang="pt-BR" sz="2400" dirty="0"/>
              <a:t>;</a:t>
            </a:r>
          </a:p>
          <a:p>
            <a:pPr algn="just"/>
            <a:endParaRPr lang="pt-BR" altLang="pt-BR" sz="2400" dirty="0"/>
          </a:p>
        </p:txBody>
      </p:sp>
      <p:sp>
        <p:nvSpPr>
          <p:cNvPr id="26626" name="CaixaDeTexto 3"/>
          <p:cNvSpPr txBox="1">
            <a:spLocks noChangeArrowheads="1"/>
          </p:cNvSpPr>
          <p:nvPr/>
        </p:nvSpPr>
        <p:spPr bwMode="auto">
          <a:xfrm>
            <a:off x="174625" y="655638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b="1"/>
              <a:t>A Constituição Federal de 1988 e o Saneamento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395288" y="668338"/>
            <a:ext cx="828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 dirty="0">
                <a:latin typeface="Arial Narrow" pitchFamily="34" charset="0"/>
              </a:rPr>
              <a:t>LEI Nº 11.445, DE 5 DE JANEIRO DE 2007.</a:t>
            </a: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971550" y="3500438"/>
            <a:ext cx="7272338" cy="1939925"/>
          </a:xfrm>
          <a:prstGeom prst="rect">
            <a:avLst/>
          </a:prstGeom>
          <a:solidFill>
            <a:srgbClr val="C7E6A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altLang="pt-BR" sz="1600" b="1" i="1"/>
              <a:t>Exemplo:</a:t>
            </a:r>
          </a:p>
          <a:p>
            <a:pPr algn="just" eaLnBrk="0" hangingPunct="0">
              <a:spcBef>
                <a:spcPct val="50000"/>
              </a:spcBef>
            </a:pPr>
            <a:r>
              <a:rPr lang="pt-BR" altLang="pt-BR" sz="1600" b="1" i="1"/>
              <a:t>Art. 1</a:t>
            </a:r>
            <a:r>
              <a:rPr lang="pt-BR" altLang="pt-BR" sz="1600" b="1" i="1" baseline="30000"/>
              <a:t>º</a:t>
            </a:r>
            <a:r>
              <a:rPr lang="pt-BR" altLang="pt-BR" sz="1600" b="1" i="1"/>
              <a:t> : Esta lei estabelece as diretrizes nacionais para o saneamento básico e para a política federal de saneamento básico.</a:t>
            </a:r>
          </a:p>
          <a:p>
            <a:pPr algn="just" eaLnBrk="0" hangingPunct="0">
              <a:spcBef>
                <a:spcPct val="50000"/>
              </a:spcBef>
            </a:pPr>
            <a:r>
              <a:rPr lang="pt-BR" altLang="pt-BR" sz="1600" b="1" i="1"/>
              <a:t>Art. 2o  Os serviços públicos de saneamento básico serão prestados com base nos seguintes princípios fundamentais:</a:t>
            </a:r>
          </a:p>
          <a:p>
            <a:pPr algn="just" eaLnBrk="0" hangingPunct="0">
              <a:spcBef>
                <a:spcPct val="50000"/>
              </a:spcBef>
            </a:pPr>
            <a:r>
              <a:rPr lang="pt-BR" altLang="pt-BR" sz="1600" b="1" i="1"/>
              <a:t>........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8640762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>
                <a:solidFill>
                  <a:srgbClr val="000000"/>
                </a:solidFill>
              </a:rPr>
              <a:t>Conhecida como a Lei do Saneamento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>
                <a:solidFill>
                  <a:srgbClr val="000000"/>
                </a:solidFill>
              </a:rPr>
              <a:t>Estabeleceu um mínimo de segurança jurídica para o setor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>
                <a:solidFill>
                  <a:srgbClr val="000000"/>
                </a:solidFill>
              </a:rPr>
              <a:t>Definiu diretrizes, princípios, objetivos, e mecanismos diversos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endParaRPr lang="pt-BR" altLang="pt-BR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aixaDeTexto 1"/>
          <p:cNvSpPr txBox="1">
            <a:spLocks noChangeArrowheads="1"/>
          </p:cNvSpPr>
          <p:nvPr/>
        </p:nvSpPr>
        <p:spPr bwMode="auto">
          <a:xfrm>
            <a:off x="1042988" y="303213"/>
            <a:ext cx="67691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/>
              <a:t>DESTAQUES DA LEI DO SANEAMENTO </a:t>
            </a:r>
          </a:p>
          <a:p>
            <a:pPr algn="ctr"/>
            <a:r>
              <a:rPr lang="pt-BR" sz="1600" b="1" dirty="0"/>
              <a:t>(Lei 11.445/2007)</a:t>
            </a:r>
          </a:p>
        </p:txBody>
      </p:sp>
      <p:sp>
        <p:nvSpPr>
          <p:cNvPr id="3" name="Retângulo 4"/>
          <p:cNvSpPr>
            <a:spLocks noChangeArrowheads="1"/>
          </p:cNvSpPr>
          <p:nvPr/>
        </p:nvSpPr>
        <p:spPr bwMode="auto">
          <a:xfrm>
            <a:off x="179388" y="974725"/>
            <a:ext cx="871378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BR" altLang="pt-BR" sz="2400" b="1" dirty="0"/>
              <a:t>Conceito ampliado de saneamento básico</a:t>
            </a:r>
            <a:r>
              <a:rPr lang="pt-BR" altLang="pt-BR" sz="2400" dirty="0"/>
              <a:t>, abrangendo as </a:t>
            </a:r>
            <a:r>
              <a:rPr lang="pt-BR" altLang="pt-BR" sz="2400" b="1" dirty="0"/>
              <a:t>quatro modalidades</a:t>
            </a:r>
            <a:r>
              <a:rPr lang="pt-BR" altLang="pt-BR" sz="2400" dirty="0"/>
              <a:t>: abastecimento de água, esgotamento sanitário, manejo de resíduos sólidos urbanos e manejo de águas pluviais urbanas (Capítulo I, Art. 3º);</a:t>
            </a: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pt-BR" altLang="pt-BR" sz="2400" dirty="0"/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BR" altLang="pt-BR" sz="2400" dirty="0"/>
              <a:t>Definição do </a:t>
            </a:r>
            <a:r>
              <a:rPr lang="pt-BR" altLang="pt-BR" sz="2400" b="1" dirty="0"/>
              <a:t>papel do titular dos serviços</a:t>
            </a:r>
            <a:r>
              <a:rPr lang="pt-BR" altLang="pt-BR" sz="2400" dirty="0"/>
              <a:t>, com estabelecimento dos seus deveres e plano de atuação (Capítulo II, Art. 8º ao 13º);</a:t>
            </a: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pt-BR" altLang="pt-BR" sz="2400" dirty="0"/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BR" altLang="pt-BR" sz="2400" dirty="0"/>
              <a:t>Fortalecimento da </a:t>
            </a:r>
            <a:r>
              <a:rPr lang="pt-BR" altLang="pt-BR" sz="2400" b="1" dirty="0"/>
              <a:t>regionalização</a:t>
            </a:r>
            <a:r>
              <a:rPr lang="pt-BR" altLang="pt-BR" sz="2400" dirty="0"/>
              <a:t> na prestação dos serviços de saneamento básico, buscando criar mercado de escala, reduzir os custos e otimizar a operação dos serviços de saneamento (Capítulo III, Art. 14º ao 18º);</a:t>
            </a:r>
          </a:p>
          <a:p>
            <a:pPr algn="just">
              <a:defRPr/>
            </a:pPr>
            <a:endParaRPr lang="pt-BR" alt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aixaDeTexto 1"/>
          <p:cNvSpPr txBox="1">
            <a:spLocks noChangeArrowheads="1"/>
          </p:cNvSpPr>
          <p:nvPr/>
        </p:nvSpPr>
        <p:spPr bwMode="auto">
          <a:xfrm>
            <a:off x="179388" y="188913"/>
            <a:ext cx="8713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/>
              <a:t> </a:t>
            </a:r>
          </a:p>
        </p:txBody>
      </p:sp>
      <p:sp>
        <p:nvSpPr>
          <p:cNvPr id="3" name="Retângulo 4"/>
          <p:cNvSpPr>
            <a:spLocks noChangeArrowheads="1"/>
          </p:cNvSpPr>
          <p:nvPr/>
        </p:nvSpPr>
        <p:spPr bwMode="auto">
          <a:xfrm>
            <a:off x="179388" y="981075"/>
            <a:ext cx="871378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BR" altLang="pt-BR" sz="2400" dirty="0"/>
              <a:t>Foco no </a:t>
            </a:r>
            <a:r>
              <a:rPr lang="pt-BR" altLang="pt-BR" sz="2400" b="1" dirty="0"/>
              <a:t>planejamento do setor</a:t>
            </a:r>
            <a:r>
              <a:rPr lang="pt-BR" altLang="pt-BR" sz="2400" dirty="0"/>
              <a:t>, especialmente ao estabelecer a obrigatoriedade da elaboração dos Planos Municipais de Saneamento e do Plano Nacional de Saneamento (Capítulo IV, Art. 19 e  C</a:t>
            </a:r>
            <a:r>
              <a:rPr lang="pt-BR" sz="2400" dirty="0"/>
              <a:t>apítulo IX Art. 52</a:t>
            </a:r>
            <a:r>
              <a:rPr lang="pt-BR" altLang="pt-BR" sz="2400" dirty="0"/>
              <a:t>º);</a:t>
            </a:r>
          </a:p>
          <a:p>
            <a:pPr algn="just">
              <a:defRPr/>
            </a:pPr>
            <a:endParaRPr lang="pt-BR" altLang="pt-BR" sz="2400" dirty="0"/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BR" altLang="pt-BR" sz="2400" dirty="0"/>
              <a:t>Estabelecimento da </a:t>
            </a:r>
            <a:r>
              <a:rPr lang="pt-BR" altLang="pt-BR" sz="2400" b="1" dirty="0"/>
              <a:t>regulação</a:t>
            </a:r>
            <a:r>
              <a:rPr lang="pt-BR" altLang="pt-BR" sz="2400" dirty="0"/>
              <a:t> do setor, com a criação da figura da Agência Reguladora, já muito desenvolvida em outras áreas de infraestrutura, como na exploração de petróleo e energia (Capítulo V, Art. 21º ao 27º);</a:t>
            </a: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pt-BR" altLang="pt-BR" sz="2400" dirty="0"/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BR" altLang="pt-BR" sz="2400" dirty="0"/>
              <a:t>Fortalecimento da </a:t>
            </a:r>
            <a:r>
              <a:rPr lang="pt-BR" altLang="pt-BR" sz="2400" b="1" dirty="0"/>
              <a:t>participação social</a:t>
            </a:r>
            <a:r>
              <a:rPr lang="pt-BR" altLang="pt-BR" sz="2400" dirty="0"/>
              <a:t>, tendo o controle social como um princípio e com forma de organização definida no Capítulo VIII, Art. 47º.</a:t>
            </a:r>
          </a:p>
          <a:p>
            <a:pPr algn="just">
              <a:defRPr/>
            </a:pPr>
            <a:endParaRPr lang="pt-BR" altLang="pt-BR" sz="2400" dirty="0"/>
          </a:p>
        </p:txBody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1608856" y="44624"/>
            <a:ext cx="6059488" cy="985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</a:rPr>
              <a:t>DESTAQUES DA LEI DO SANEAMENTO </a:t>
            </a:r>
          </a:p>
          <a:p>
            <a:pPr algn="ctr"/>
            <a:r>
              <a:rPr lang="pt-BR" sz="1600" b="1" dirty="0">
                <a:solidFill>
                  <a:srgbClr val="000000"/>
                </a:solidFill>
              </a:rPr>
              <a:t>(Lei 11.445/2007)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aixaDeTexto 1"/>
          <p:cNvSpPr txBox="1">
            <a:spLocks noChangeArrowheads="1"/>
          </p:cNvSpPr>
          <p:nvPr/>
        </p:nvSpPr>
        <p:spPr bwMode="auto">
          <a:xfrm>
            <a:off x="139700" y="188913"/>
            <a:ext cx="8712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/>
              <a:t>SANEAMENTO  em RMs</a:t>
            </a:r>
          </a:p>
          <a:p>
            <a:pPr algn="ctr"/>
            <a:r>
              <a:rPr lang="pt-BR" sz="2400" b="1"/>
              <a:t> </a:t>
            </a:r>
          </a:p>
        </p:txBody>
      </p:sp>
      <p:sp>
        <p:nvSpPr>
          <p:cNvPr id="3" name="Retângulo 4"/>
          <p:cNvSpPr>
            <a:spLocks noChangeArrowheads="1"/>
          </p:cNvSpPr>
          <p:nvPr/>
        </p:nvSpPr>
        <p:spPr bwMode="auto">
          <a:xfrm>
            <a:off x="379413" y="855663"/>
            <a:ext cx="823277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O Supremo Tribunal Federal pelas </a:t>
            </a:r>
            <a:r>
              <a:rPr lang="pt-BR" sz="2400" dirty="0" err="1"/>
              <a:t>ADIs</a:t>
            </a:r>
            <a:r>
              <a:rPr lang="pt-BR" sz="2400" dirty="0"/>
              <a:t> 1842-RJ e 2077-BA decidiu em 2013 pela </a:t>
            </a:r>
            <a:r>
              <a:rPr lang="pt-BR" sz="2400" b="1" dirty="0"/>
              <a:t>gestão compartilhada </a:t>
            </a:r>
            <a:r>
              <a:rPr lang="pt-BR" sz="2400" dirty="0"/>
              <a:t>dos serviços em </a:t>
            </a:r>
            <a:r>
              <a:rPr lang="pt-BR" sz="2400" b="1" dirty="0"/>
              <a:t>Regiões Metropolitanas</a:t>
            </a:r>
            <a:r>
              <a:rPr lang="pt-BR" sz="2400" dirty="0"/>
              <a:t>, por meio de uma entidade metropolitana, </a:t>
            </a:r>
            <a:r>
              <a:rPr lang="pt-BR" sz="2400" dirty="0">
                <a:solidFill>
                  <a:prstClr val="black"/>
                </a:solidFill>
              </a:rPr>
              <a:t>devendo ser criado um </a:t>
            </a:r>
            <a:r>
              <a:rPr lang="pt-BR" sz="2400" b="1" dirty="0">
                <a:solidFill>
                  <a:prstClr val="black"/>
                </a:solidFill>
              </a:rPr>
              <a:t>órgão colegiado </a:t>
            </a:r>
            <a:r>
              <a:rPr lang="pt-BR" sz="2400" dirty="0">
                <a:solidFill>
                  <a:prstClr val="black"/>
                </a:solidFill>
              </a:rPr>
              <a:t>em cada uma, com a participação dos interessados (Estado e Municípios), não podendo haver concentração de poder decisório nas mãos de apenas uma das partes.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prstClr val="black"/>
                </a:solidFill>
              </a:rPr>
              <a:t>O STF posicionou que a criação de uma região metropolitana não significa simples transferência de competências para o Estado. O parâmetro da constitucionalidade é o </a:t>
            </a:r>
            <a:r>
              <a:rPr lang="pt-BR" sz="2400" b="1" dirty="0">
                <a:solidFill>
                  <a:prstClr val="black"/>
                </a:solidFill>
              </a:rPr>
              <a:t>respeito à divisão de responsabilidades</a:t>
            </a:r>
            <a:r>
              <a:rPr lang="pt-BR" sz="2400" dirty="0">
                <a:solidFill>
                  <a:prstClr val="black"/>
                </a:solidFill>
              </a:rPr>
              <a:t> entre Estado e Municípios.</a:t>
            </a:r>
            <a:endParaRPr lang="pt-BR" altLang="pt-BR" sz="2400" dirty="0">
              <a:solidFill>
                <a:prstClr val="black"/>
              </a:solidFill>
            </a:endParaRPr>
          </a:p>
          <a:p>
            <a:pPr algn="just">
              <a:defRPr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53008" y="2420888"/>
            <a:ext cx="7856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RECURSOS FEDERAIS PARA SANEAMENTO</a:t>
            </a:r>
          </a:p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(ALGUMAS CONSIDERAÇÕES)</a:t>
            </a:r>
            <a:endParaRPr lang="pt-BR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tângulo 1"/>
          <p:cNvSpPr>
            <a:spLocks noChangeArrowheads="1"/>
          </p:cNvSpPr>
          <p:nvPr/>
        </p:nvSpPr>
        <p:spPr bwMode="auto">
          <a:xfrm>
            <a:off x="395288" y="1341438"/>
            <a:ext cx="857567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/>
              <a:t>O MCidades </a:t>
            </a:r>
            <a:r>
              <a:rPr lang="pt-BR" sz="2400" b="1"/>
              <a:t>respeita a autonomia federativa</a:t>
            </a:r>
            <a:r>
              <a:rPr lang="pt-BR" sz="2400"/>
              <a:t> e possui </a:t>
            </a:r>
            <a:r>
              <a:rPr lang="pt-BR" sz="2400" b="1"/>
              <a:t>programas específicos</a:t>
            </a:r>
            <a:r>
              <a:rPr lang="pt-BR" sz="2400"/>
              <a:t> para apoio aos titulares qualquer que seja a modalidade de prestação de serviços escolhida por eles (municipal, contrato de programa, concessão). </a:t>
            </a:r>
          </a:p>
          <a:p>
            <a:pPr algn="just"/>
            <a:r>
              <a:rPr lang="pt-BR" sz="2400"/>
              <a:t> </a:t>
            </a:r>
          </a:p>
          <a:p>
            <a:pPr algn="just"/>
            <a:r>
              <a:rPr lang="pt-BR" sz="2400"/>
              <a:t>Tendo em vista a situação econômica do País a partir de 2014, os </a:t>
            </a:r>
            <a:r>
              <a:rPr lang="pt-BR" sz="2400" b="1"/>
              <a:t>recursos</a:t>
            </a:r>
            <a:r>
              <a:rPr lang="pt-BR" sz="2400"/>
              <a:t> do Orçamento Geral da União e dos Fundos de Financiamento, como o FAT e o FGTS, estão com </a:t>
            </a:r>
            <a:r>
              <a:rPr lang="pt-BR" sz="2400" b="1"/>
              <a:t>fortes restrições</a:t>
            </a:r>
            <a:r>
              <a:rPr lang="pt-BR" sz="2400"/>
              <a:t> diante da realidade existente.</a:t>
            </a:r>
          </a:p>
          <a:p>
            <a:pPr algn="just"/>
            <a:r>
              <a:rPr lang="pt-BR" sz="2000"/>
              <a:t> </a:t>
            </a:r>
          </a:p>
        </p:txBody>
      </p:sp>
      <p:sp>
        <p:nvSpPr>
          <p:cNvPr id="64515" name="CaixaDeTexto 2"/>
          <p:cNvSpPr txBox="1">
            <a:spLocks noChangeArrowheads="1"/>
          </p:cNvSpPr>
          <p:nvPr/>
        </p:nvSpPr>
        <p:spPr bwMode="auto">
          <a:xfrm>
            <a:off x="169863" y="620713"/>
            <a:ext cx="87137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/>
              <a:t>MANUTENÇÃO DOS INVESTIMENTOS</a:t>
            </a:r>
          </a:p>
          <a:p>
            <a:pPr algn="ctr"/>
            <a:r>
              <a:rPr lang="pt-BR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tângulo 1"/>
          <p:cNvSpPr>
            <a:spLocks noChangeArrowheads="1"/>
          </p:cNvSpPr>
          <p:nvPr/>
        </p:nvSpPr>
        <p:spPr bwMode="auto">
          <a:xfrm>
            <a:off x="395288" y="1557338"/>
            <a:ext cx="850265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dirty="0"/>
              <a:t> </a:t>
            </a:r>
          </a:p>
          <a:p>
            <a:pPr algn="just"/>
            <a:r>
              <a:rPr lang="pt-BR" sz="2400" dirty="0"/>
              <a:t>Assim, a área econômica do Governo Federal tem entendido que é importante criar mecanismos que facilitem a </a:t>
            </a:r>
            <a:r>
              <a:rPr lang="pt-BR" sz="2400" b="1" dirty="0"/>
              <a:t>participação do capital privado</a:t>
            </a:r>
            <a:r>
              <a:rPr lang="pt-BR" sz="2400" dirty="0"/>
              <a:t> na área de saneamento, para </a:t>
            </a:r>
            <a:r>
              <a:rPr lang="pt-BR" sz="2400" b="1" dirty="0"/>
              <a:t>viabilizar empreendimentos</a:t>
            </a:r>
            <a:r>
              <a:rPr lang="pt-BR" sz="2400" dirty="0"/>
              <a:t> diversos que de outra forma estariam relegados a adiamentos inevitáveis.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Esta participação pode se dar mediante incentivos a </a:t>
            </a:r>
            <a:r>
              <a:rPr lang="pt-BR" sz="2400" dirty="0" smtClean="0"/>
              <a:t>Parcerias Público Privadas </a:t>
            </a:r>
            <a:r>
              <a:rPr lang="pt-BR" sz="2400" b="1" dirty="0"/>
              <a:t>(</a:t>
            </a:r>
            <a:r>
              <a:rPr lang="pt-BR" sz="2400" b="1" dirty="0" err="1"/>
              <a:t>PPPs</a:t>
            </a:r>
            <a:r>
              <a:rPr lang="pt-BR" sz="2400" b="1" dirty="0"/>
              <a:t>)</a:t>
            </a:r>
            <a:r>
              <a:rPr lang="pt-BR" sz="2400" dirty="0"/>
              <a:t> ou mediante linhas de </a:t>
            </a:r>
            <a:r>
              <a:rPr lang="pt-BR" sz="2400" b="1" dirty="0"/>
              <a:t>financiamento</a:t>
            </a:r>
            <a:r>
              <a:rPr lang="pt-BR" sz="2400" dirty="0"/>
              <a:t> para concessões privadas, entre outras</a:t>
            </a:r>
            <a:r>
              <a:rPr lang="pt-BR" sz="2000" dirty="0"/>
              <a:t>.</a:t>
            </a:r>
          </a:p>
        </p:txBody>
      </p:sp>
      <p:sp>
        <p:nvSpPr>
          <p:cNvPr id="38914" name="CaixaDeTexto 2"/>
          <p:cNvSpPr txBox="1">
            <a:spLocks noChangeArrowheads="1"/>
          </p:cNvSpPr>
          <p:nvPr/>
        </p:nvSpPr>
        <p:spPr bwMode="auto">
          <a:xfrm>
            <a:off x="169863" y="620713"/>
            <a:ext cx="87137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/>
              <a:t>MANUTENÇÃO DOS INVESTIMENTOS</a:t>
            </a:r>
          </a:p>
          <a:p>
            <a:pPr algn="ctr"/>
            <a:r>
              <a:rPr lang="pt-BR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tângulo 1"/>
          <p:cNvSpPr>
            <a:spLocks noChangeArrowheads="1"/>
          </p:cNvSpPr>
          <p:nvPr/>
        </p:nvSpPr>
        <p:spPr bwMode="auto">
          <a:xfrm>
            <a:off x="395288" y="1341438"/>
            <a:ext cx="8280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/>
              <a:t> </a:t>
            </a:r>
            <a:r>
              <a:rPr lang="pt-BR" sz="2400"/>
              <a:t>O </a:t>
            </a:r>
            <a:r>
              <a:rPr lang="pt-BR" sz="2400" b="1"/>
              <a:t>BNDES</a:t>
            </a:r>
            <a:r>
              <a:rPr lang="pt-BR" sz="2400"/>
              <a:t> tem tido ao longo dos anos uma participação importante na evolução dos </a:t>
            </a:r>
            <a:r>
              <a:rPr lang="pt-BR" sz="2400" b="1"/>
              <a:t>empreendimentos de saneamento</a:t>
            </a:r>
            <a:r>
              <a:rPr lang="pt-BR" sz="2400"/>
              <a:t>, atuando como um dos agentes financeiros do setor. Com a disposição demonstrada por sua atual diretoria, em consonância com as diretrizes Governamentais, sua ação deverá ser intensificada. </a:t>
            </a:r>
          </a:p>
          <a:p>
            <a:pPr algn="just"/>
            <a:r>
              <a:rPr lang="pt-BR" sz="2400"/>
              <a:t> </a:t>
            </a:r>
          </a:p>
          <a:p>
            <a:pPr algn="just"/>
            <a:r>
              <a:rPr lang="pt-BR" sz="2400"/>
              <a:t>A </a:t>
            </a:r>
            <a:r>
              <a:rPr lang="pt-BR" sz="2400" b="1"/>
              <a:t>CAIXA</a:t>
            </a:r>
            <a:r>
              <a:rPr lang="pt-BR" sz="2400"/>
              <a:t> é outra importante parceira do MCidades na área de saneamento, e dispõe de </a:t>
            </a:r>
            <a:r>
              <a:rPr lang="pt-BR" sz="2400" b="1"/>
              <a:t>equipes especializadas</a:t>
            </a:r>
            <a:r>
              <a:rPr lang="pt-BR" sz="2400"/>
              <a:t> tanto na parte técnica quanto na parte financeira. Além disto, a CAIXA possui atuação em todos os Municípios do País, e tradição no bom atendimento às Prefeituras. </a:t>
            </a:r>
          </a:p>
        </p:txBody>
      </p:sp>
      <p:sp>
        <p:nvSpPr>
          <p:cNvPr id="39938" name="CaixaDeTexto 2"/>
          <p:cNvSpPr txBox="1">
            <a:spLocks noChangeArrowheads="1"/>
          </p:cNvSpPr>
          <p:nvPr/>
        </p:nvSpPr>
        <p:spPr bwMode="auto">
          <a:xfrm>
            <a:off x="169863" y="620713"/>
            <a:ext cx="87137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/>
              <a:t>MANUTENÇÃO DOS INVESTIMENTOS</a:t>
            </a:r>
          </a:p>
          <a:p>
            <a:pPr algn="ctr"/>
            <a:r>
              <a:rPr lang="pt-BR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2420887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</a:rPr>
              <a:t>CONSIDERAÇÃO INICIAL SOBRE REMUNERAÇÃO DE SERVIÇOS NO BRASIL (DE MODO GERAL)</a:t>
            </a:r>
            <a:endParaRPr lang="pt-BR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tângulo 1"/>
          <p:cNvSpPr>
            <a:spLocks noChangeArrowheads="1"/>
          </p:cNvSpPr>
          <p:nvPr/>
        </p:nvSpPr>
        <p:spPr bwMode="auto">
          <a:xfrm>
            <a:off x="395288" y="1125538"/>
            <a:ext cx="85026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/>
              <a:t>Os </a:t>
            </a:r>
            <a:r>
              <a:rPr lang="pt-BR" sz="2400" b="1"/>
              <a:t>recursos públicos do OGU</a:t>
            </a:r>
            <a:r>
              <a:rPr lang="pt-BR" sz="2400"/>
              <a:t> continuarão sendo também importantes, inclusive no apoio a </a:t>
            </a:r>
            <a:r>
              <a:rPr lang="pt-BR" sz="2400" b="1"/>
              <a:t>Municípios de menor porte</a:t>
            </a:r>
            <a:r>
              <a:rPr lang="pt-BR" sz="2400"/>
              <a:t> ou localizados em </a:t>
            </a:r>
            <a:r>
              <a:rPr lang="pt-BR" sz="2400" b="1"/>
              <a:t>regiões mais carentes</a:t>
            </a:r>
            <a:r>
              <a:rPr lang="pt-BR" sz="2400"/>
              <a:t> do País. </a:t>
            </a:r>
          </a:p>
          <a:p>
            <a:pPr algn="just"/>
            <a:endParaRPr lang="pt-BR" sz="2400"/>
          </a:p>
          <a:p>
            <a:pPr algn="just"/>
            <a:r>
              <a:rPr lang="pt-BR" sz="2400"/>
              <a:t>A disponibilização de </a:t>
            </a:r>
            <a:r>
              <a:rPr lang="pt-BR" sz="2400" b="1"/>
              <a:t>recursos</a:t>
            </a:r>
            <a:r>
              <a:rPr lang="pt-BR" sz="2400"/>
              <a:t> certamente estará atrelada à </a:t>
            </a:r>
            <a:r>
              <a:rPr lang="pt-BR" sz="2400" b="1"/>
              <a:t>recuperação esperada da economia</a:t>
            </a:r>
            <a:r>
              <a:rPr lang="pt-BR" sz="2400"/>
              <a:t> do Brasil, sendo ainda difícil prever com segurança seus níveis. A intenção é buscar sempre o aprimoramento do setor, e que eventuais </a:t>
            </a:r>
            <a:r>
              <a:rPr lang="pt-BR" sz="2400" b="1"/>
              <a:t>dificuldades</a:t>
            </a:r>
            <a:r>
              <a:rPr lang="pt-BR" sz="2400"/>
              <a:t> momentâneas possam ser </a:t>
            </a:r>
            <a:r>
              <a:rPr lang="pt-BR" sz="2400" b="1"/>
              <a:t>compensadas</a:t>
            </a:r>
            <a:r>
              <a:rPr lang="pt-BR" sz="2400"/>
              <a:t> em anos posteriores. </a:t>
            </a:r>
          </a:p>
          <a:p>
            <a:pPr algn="just"/>
            <a:r>
              <a:rPr lang="pt-BR" sz="2400"/>
              <a:t> </a:t>
            </a:r>
          </a:p>
          <a:p>
            <a:pPr algn="just"/>
            <a:r>
              <a:rPr lang="pt-BR" sz="2400"/>
              <a:t>Valem iguais considerações com relação às </a:t>
            </a:r>
            <a:r>
              <a:rPr lang="pt-BR" sz="2400" b="1"/>
              <a:t>dificuldades</a:t>
            </a:r>
            <a:r>
              <a:rPr lang="pt-BR" sz="2400"/>
              <a:t> que </a:t>
            </a:r>
            <a:r>
              <a:rPr lang="pt-BR" sz="2400" b="1"/>
              <a:t>Estados e Municípios</a:t>
            </a:r>
            <a:r>
              <a:rPr lang="pt-BR" sz="2400"/>
              <a:t> estão enfrentando.</a:t>
            </a:r>
          </a:p>
        </p:txBody>
      </p:sp>
      <p:sp>
        <p:nvSpPr>
          <p:cNvPr id="40962" name="CaixaDeTexto 2"/>
          <p:cNvSpPr txBox="1">
            <a:spLocks noChangeArrowheads="1"/>
          </p:cNvSpPr>
          <p:nvPr/>
        </p:nvSpPr>
        <p:spPr bwMode="auto">
          <a:xfrm>
            <a:off x="169863" y="620713"/>
            <a:ext cx="87137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/>
              <a:t>MANUTENÇÃO DOS INVESTIMENTOS</a:t>
            </a:r>
          </a:p>
          <a:p>
            <a:pPr algn="ctr"/>
            <a:r>
              <a:rPr lang="pt-BR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0426" y="2438545"/>
            <a:ext cx="59810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REMUNERAÇÃO DOS SERVIÇOS </a:t>
            </a:r>
          </a:p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DE SANEAMENTO</a:t>
            </a:r>
            <a:endParaRPr lang="pt-BR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628800"/>
            <a:ext cx="8568952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CAPÍTULO </a:t>
            </a:r>
            <a:r>
              <a:rPr lang="pt-BR" sz="2400" dirty="0" smtClean="0"/>
              <a:t>II - DO </a:t>
            </a:r>
            <a:r>
              <a:rPr lang="pt-BR" sz="2400" dirty="0"/>
              <a:t>EXERCÍCIO DA </a:t>
            </a:r>
            <a:r>
              <a:rPr lang="pt-BR" sz="2400" dirty="0" smtClean="0"/>
              <a:t>TITULARIDADE</a:t>
            </a:r>
          </a:p>
          <a:p>
            <a:endParaRPr lang="pt-BR" sz="2400" dirty="0" smtClean="0"/>
          </a:p>
          <a:p>
            <a:r>
              <a:rPr lang="pt-BR" sz="2400" dirty="0" smtClean="0"/>
              <a:t>Art. 11, </a:t>
            </a:r>
            <a:r>
              <a:rPr lang="pt-BR" sz="2400" dirty="0"/>
              <a:t>§ </a:t>
            </a:r>
            <a:r>
              <a:rPr lang="pt-BR" sz="2400" dirty="0" smtClean="0"/>
              <a:t>2</a:t>
            </a:r>
            <a:r>
              <a:rPr lang="pt-BR" sz="2400" baseline="30000" dirty="0" smtClean="0"/>
              <a:t>º</a:t>
            </a:r>
            <a:r>
              <a:rPr lang="pt-BR" sz="2400" dirty="0" smtClean="0"/>
              <a:t> , IV  (condições de validades de contratos)  </a:t>
            </a:r>
            <a:endParaRPr lang="pt-BR" sz="2400" baseline="30000" dirty="0" smtClean="0"/>
          </a:p>
          <a:p>
            <a:endParaRPr lang="pt-BR" sz="2400" u="sng" baseline="30000" dirty="0" smtClean="0"/>
          </a:p>
          <a:p>
            <a:pPr algn="just"/>
            <a:r>
              <a:rPr lang="pt-BR" sz="2400" dirty="0"/>
              <a:t>IV - as condições de </a:t>
            </a:r>
            <a:r>
              <a:rPr lang="pt-BR" sz="2400" b="1" dirty="0"/>
              <a:t>sustentabilidade</a:t>
            </a:r>
            <a:r>
              <a:rPr lang="pt-BR" sz="2400" dirty="0"/>
              <a:t> e equilíbrio econômico-financeiro da prestação dos serviços, em regime de eficiência, incluindo</a:t>
            </a:r>
            <a:r>
              <a:rPr lang="pt-BR" sz="2400" dirty="0" smtClean="0"/>
              <a:t>:</a:t>
            </a:r>
          </a:p>
          <a:p>
            <a:endParaRPr lang="pt-BR" sz="2400" dirty="0"/>
          </a:p>
          <a:p>
            <a:r>
              <a:rPr lang="pt-BR" sz="2400" dirty="0"/>
              <a:t>a) o sistema de </a:t>
            </a:r>
            <a:r>
              <a:rPr lang="pt-BR" sz="2400" b="1" dirty="0"/>
              <a:t>cobrança e a composição </a:t>
            </a:r>
            <a:r>
              <a:rPr lang="pt-BR" sz="2400" dirty="0"/>
              <a:t>de taxas e tarifas;</a:t>
            </a:r>
          </a:p>
          <a:p>
            <a:r>
              <a:rPr lang="pt-BR" sz="2400" dirty="0"/>
              <a:t>b) a sistemática de </a:t>
            </a:r>
            <a:r>
              <a:rPr lang="pt-BR" sz="2400" b="1" dirty="0"/>
              <a:t>reajustes e de revisões </a:t>
            </a:r>
            <a:r>
              <a:rPr lang="pt-BR" sz="2400" dirty="0"/>
              <a:t>de taxas e tarifas;</a:t>
            </a:r>
          </a:p>
          <a:p>
            <a:r>
              <a:rPr lang="pt-BR" sz="2400" dirty="0"/>
              <a:t>c) a política de </a:t>
            </a:r>
            <a:r>
              <a:rPr lang="pt-BR" sz="2400" b="1" dirty="0"/>
              <a:t>subsídios;</a:t>
            </a:r>
          </a:p>
          <a:p>
            <a:endParaRPr lang="pt-BR" sz="2000" u="sng" baseline="30000" dirty="0" smtClean="0"/>
          </a:p>
          <a:p>
            <a:endParaRPr lang="pt-BR" sz="20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36" y="860851"/>
            <a:ext cx="8280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REMUNERAÇÃO PELA LEI 11.445/07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76672" y="301298"/>
            <a:ext cx="8280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 dirty="0" smtClean="0">
                <a:latin typeface="Arial Narrow" pitchFamily="34" charset="0"/>
              </a:rPr>
              <a:t>REMUNERAÇÃO PELA LEI 11.445/07</a:t>
            </a:r>
            <a:endParaRPr lang="pt-BR" altLang="pt-BR" sz="2400" b="1" dirty="0">
              <a:latin typeface="Arial Narrow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05273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CAPÍTULO </a:t>
            </a:r>
            <a:r>
              <a:rPr lang="pt-BR" sz="2400" dirty="0" smtClean="0"/>
              <a:t>VI - DOS </a:t>
            </a:r>
            <a:r>
              <a:rPr lang="pt-BR" sz="2400" dirty="0"/>
              <a:t>ASPECTOS ECONÔMICOS E </a:t>
            </a:r>
            <a:r>
              <a:rPr lang="pt-BR" sz="2400" dirty="0" smtClean="0"/>
              <a:t>SOCIAIS</a:t>
            </a:r>
          </a:p>
          <a:p>
            <a:pPr algn="ctr"/>
            <a:endParaRPr lang="pt-BR" sz="2400" dirty="0"/>
          </a:p>
          <a:p>
            <a:pPr algn="just"/>
            <a:r>
              <a:rPr lang="pt-BR" sz="2400" dirty="0"/>
              <a:t>Art. 29.  Os serviços públicos de saneamento básico terão a </a:t>
            </a:r>
            <a:r>
              <a:rPr lang="pt-BR" sz="2400" b="1" dirty="0"/>
              <a:t>sustentabilidade</a:t>
            </a:r>
            <a:r>
              <a:rPr lang="pt-BR" sz="2400" dirty="0"/>
              <a:t> econômico-financeira assegurada, sempre que possível, mediante </a:t>
            </a:r>
            <a:r>
              <a:rPr lang="pt-BR" sz="2400" b="1" dirty="0"/>
              <a:t>remuneração</a:t>
            </a:r>
            <a:r>
              <a:rPr lang="pt-BR" sz="2400" dirty="0"/>
              <a:t> pela cobrança dos serviços:</a:t>
            </a:r>
          </a:p>
          <a:p>
            <a:pPr algn="just"/>
            <a:r>
              <a:rPr lang="pt-BR" sz="2400" dirty="0"/>
              <a:t>I - de abastecimento de </a:t>
            </a:r>
            <a:r>
              <a:rPr lang="pt-BR" sz="2400" b="1" dirty="0"/>
              <a:t>água e esgotamento sanitário</a:t>
            </a:r>
            <a:r>
              <a:rPr lang="pt-BR" sz="2400" dirty="0"/>
              <a:t>: preferencialmente na forma de </a:t>
            </a:r>
            <a:r>
              <a:rPr lang="pt-BR" sz="2400" b="1" dirty="0"/>
              <a:t>tarifas e outros preços públicos</a:t>
            </a:r>
            <a:r>
              <a:rPr lang="pt-BR" sz="2400" dirty="0"/>
              <a:t>, que poderão ser estabelecidos para cada um dos serviços ou para ambos conjuntamente</a:t>
            </a:r>
            <a:r>
              <a:rPr lang="pt-BR" sz="2400" dirty="0" smtClean="0"/>
              <a:t>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577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76672" y="301298"/>
            <a:ext cx="8280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 dirty="0" smtClean="0">
                <a:latin typeface="Arial Narrow" pitchFamily="34" charset="0"/>
              </a:rPr>
              <a:t>REMUNERAÇÃO PELA LEI 11.445/07</a:t>
            </a:r>
            <a:endParaRPr lang="pt-BR" altLang="pt-BR" sz="2400" b="1" dirty="0">
              <a:latin typeface="Arial Narrow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052736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CAPÍTULO </a:t>
            </a:r>
            <a:r>
              <a:rPr lang="pt-BR" sz="2400" dirty="0" smtClean="0"/>
              <a:t>VI - DOS </a:t>
            </a:r>
            <a:r>
              <a:rPr lang="pt-BR" sz="2400" dirty="0"/>
              <a:t>ASPECTOS ECONÔMICOS E </a:t>
            </a:r>
            <a:r>
              <a:rPr lang="pt-BR" sz="2400" dirty="0" smtClean="0"/>
              <a:t>SOCIAIS</a:t>
            </a:r>
          </a:p>
          <a:p>
            <a:pPr algn="ctr"/>
            <a:endParaRPr lang="pt-BR" sz="2400" dirty="0"/>
          </a:p>
          <a:p>
            <a:pPr algn="just"/>
            <a:r>
              <a:rPr lang="pt-BR" sz="2400" dirty="0"/>
              <a:t>Art. 29</a:t>
            </a:r>
            <a:r>
              <a:rPr lang="pt-BR" sz="2400" dirty="0" smtClean="0"/>
              <a:t>...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II </a:t>
            </a:r>
            <a:r>
              <a:rPr lang="pt-BR" sz="2400" dirty="0"/>
              <a:t>- de limpeza urbana e manejo de </a:t>
            </a:r>
            <a:r>
              <a:rPr lang="pt-BR" sz="2400" b="1" dirty="0"/>
              <a:t>resíduos sólidos urbanos</a:t>
            </a:r>
            <a:r>
              <a:rPr lang="pt-BR" sz="2400" dirty="0"/>
              <a:t>: </a:t>
            </a:r>
            <a:r>
              <a:rPr lang="pt-BR" sz="2400" b="1" dirty="0"/>
              <a:t>taxas ou tarifas e outros preços públicos</a:t>
            </a:r>
            <a:r>
              <a:rPr lang="pt-BR" sz="2400" dirty="0"/>
              <a:t>, em conformidade com o regime de prestação do serviço ou de suas atividades;</a:t>
            </a:r>
          </a:p>
          <a:p>
            <a:pPr algn="just"/>
            <a:r>
              <a:rPr lang="pt-BR" sz="2400" dirty="0"/>
              <a:t>III - de manejo de </a:t>
            </a:r>
            <a:r>
              <a:rPr lang="pt-BR" sz="2400" b="1" dirty="0"/>
              <a:t>águas pluviais </a:t>
            </a:r>
            <a:r>
              <a:rPr lang="pt-BR" sz="2400" dirty="0"/>
              <a:t>urbanas: na forma de </a:t>
            </a:r>
            <a:r>
              <a:rPr lang="pt-BR" sz="2400" b="1" dirty="0"/>
              <a:t>tributos, inclusive taxas</a:t>
            </a:r>
            <a:r>
              <a:rPr lang="pt-BR" sz="2400" dirty="0"/>
              <a:t>, em conformidade com o regime de prestação do serviço ou de suas atividades.</a:t>
            </a:r>
          </a:p>
        </p:txBody>
      </p:sp>
    </p:spTree>
    <p:extLst>
      <p:ext uri="{BB962C8B-B14F-4D97-AF65-F5344CB8AC3E}">
        <p14:creationId xmlns:p14="http://schemas.microsoft.com/office/powerpoint/2010/main" val="34840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5496" y="188640"/>
            <a:ext cx="90364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2400" b="1" dirty="0" smtClean="0">
                <a:latin typeface="Arial Narrow" pitchFamily="34" charset="0"/>
              </a:rPr>
              <a:t>REMUNERAÇÃO PELA LEI 11.445/07</a:t>
            </a:r>
            <a:endParaRPr lang="pt-BR" altLang="pt-BR" sz="2400" b="1" dirty="0">
              <a:latin typeface="Arial Narrow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76470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DIRETRIZES DA REMUNERAÇÃO PELOS SERVIÇOS:</a:t>
            </a:r>
          </a:p>
          <a:p>
            <a:r>
              <a:rPr lang="pt-BR" sz="2400" dirty="0" smtClean="0"/>
              <a:t>(art. 29)</a:t>
            </a:r>
          </a:p>
          <a:p>
            <a:endParaRPr lang="pt-BR" sz="2400" dirty="0"/>
          </a:p>
          <a:p>
            <a:pPr algn="just"/>
            <a:r>
              <a:rPr lang="pt-BR" sz="2400" dirty="0"/>
              <a:t>I - prioridade para atendimento das funções essenciais relacionadas à </a:t>
            </a:r>
            <a:r>
              <a:rPr lang="pt-BR" sz="2400" b="1" dirty="0"/>
              <a:t>saúde pública</a:t>
            </a:r>
            <a:r>
              <a:rPr lang="pt-BR" sz="2400" dirty="0"/>
              <a:t>;</a:t>
            </a:r>
          </a:p>
          <a:p>
            <a:pPr algn="just"/>
            <a:r>
              <a:rPr lang="pt-BR" sz="2400" dirty="0"/>
              <a:t>II - ampliação do acesso dos cidadãos e localidades de </a:t>
            </a:r>
            <a:r>
              <a:rPr lang="pt-BR" sz="2400" b="1" dirty="0"/>
              <a:t>baixa renda </a:t>
            </a:r>
            <a:r>
              <a:rPr lang="pt-BR" sz="2400" dirty="0"/>
              <a:t>aos serviços;</a:t>
            </a:r>
          </a:p>
          <a:p>
            <a:pPr algn="just"/>
            <a:r>
              <a:rPr lang="pt-BR" sz="2400" dirty="0"/>
              <a:t>III - geração dos recursos necessários para realização dos i</a:t>
            </a:r>
            <a:r>
              <a:rPr lang="pt-BR" sz="2400" b="1" dirty="0"/>
              <a:t>nvestimentos</a:t>
            </a:r>
            <a:r>
              <a:rPr lang="pt-BR" sz="2400" dirty="0"/>
              <a:t>, objetivando o cumprimento das metas e objetivos do serviço;</a:t>
            </a:r>
          </a:p>
          <a:p>
            <a:pPr algn="just"/>
            <a:r>
              <a:rPr lang="pt-BR" sz="2400" dirty="0"/>
              <a:t>IV - </a:t>
            </a:r>
            <a:r>
              <a:rPr lang="pt-BR" sz="2400" b="1" dirty="0"/>
              <a:t>inibição</a:t>
            </a:r>
            <a:r>
              <a:rPr lang="pt-BR" sz="2400" dirty="0"/>
              <a:t> do consumo supérfluo e do </a:t>
            </a:r>
            <a:r>
              <a:rPr lang="pt-BR" sz="2400" b="1" dirty="0"/>
              <a:t>desperdício</a:t>
            </a:r>
            <a:r>
              <a:rPr lang="pt-BR" sz="2400" dirty="0"/>
              <a:t> de recursos</a:t>
            </a:r>
            <a:r>
              <a:rPr lang="pt-BR" sz="2400" dirty="0" smtClean="0"/>
              <a:t>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807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5496" y="188640"/>
            <a:ext cx="90364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2400" b="1" dirty="0" smtClean="0">
                <a:latin typeface="Arial Narrow" pitchFamily="34" charset="0"/>
              </a:rPr>
              <a:t>REMUNERAÇÃO PELA LEI 11.445/07</a:t>
            </a:r>
            <a:endParaRPr lang="pt-BR" altLang="pt-BR" sz="2400" b="1" dirty="0">
              <a:latin typeface="Arial Narrow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83671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DIRETRIZES DA REMUNERAÇÃO PELOS SERVIÇOS:</a:t>
            </a:r>
          </a:p>
          <a:p>
            <a:r>
              <a:rPr lang="pt-BR" sz="2400" dirty="0" smtClean="0"/>
              <a:t>(</a:t>
            </a:r>
            <a:r>
              <a:rPr lang="pt-BR" sz="2400" dirty="0" err="1" smtClean="0"/>
              <a:t>art</a:t>
            </a:r>
            <a:r>
              <a:rPr lang="pt-BR" sz="2400" dirty="0" smtClean="0"/>
              <a:t> 29)</a:t>
            </a:r>
          </a:p>
          <a:p>
            <a:r>
              <a:rPr lang="pt-BR" sz="2400" dirty="0" smtClean="0"/>
              <a:t>....</a:t>
            </a:r>
            <a:endParaRPr lang="pt-BR" sz="2400" dirty="0"/>
          </a:p>
          <a:p>
            <a:pPr algn="just"/>
            <a:r>
              <a:rPr lang="pt-BR" sz="2400" dirty="0" smtClean="0"/>
              <a:t>V </a:t>
            </a:r>
            <a:r>
              <a:rPr lang="pt-BR" sz="2400" dirty="0"/>
              <a:t>- </a:t>
            </a:r>
            <a:r>
              <a:rPr lang="pt-BR" sz="2400" b="1" dirty="0"/>
              <a:t>recuperação dos custos </a:t>
            </a:r>
            <a:r>
              <a:rPr lang="pt-BR" sz="2400" dirty="0"/>
              <a:t>incorridos na prestação do serviço, em regime de eficiência;</a:t>
            </a:r>
          </a:p>
          <a:p>
            <a:pPr algn="just"/>
            <a:r>
              <a:rPr lang="pt-BR" sz="2400" dirty="0"/>
              <a:t>VI - </a:t>
            </a:r>
            <a:r>
              <a:rPr lang="pt-BR" sz="2400" b="1" dirty="0"/>
              <a:t>remuneração</a:t>
            </a:r>
            <a:r>
              <a:rPr lang="pt-BR" sz="2400" dirty="0"/>
              <a:t> adequada do </a:t>
            </a:r>
            <a:r>
              <a:rPr lang="pt-BR" sz="2400" b="1" dirty="0"/>
              <a:t>capital</a:t>
            </a:r>
            <a:r>
              <a:rPr lang="pt-BR" sz="2400" dirty="0"/>
              <a:t> investido pelos prestadores dos serviços;</a:t>
            </a:r>
          </a:p>
          <a:p>
            <a:pPr algn="just"/>
            <a:r>
              <a:rPr lang="pt-BR" sz="2400" dirty="0"/>
              <a:t>VII - estímulo ao uso de </a:t>
            </a:r>
            <a:r>
              <a:rPr lang="pt-BR" sz="2400" b="1" dirty="0"/>
              <a:t>tecnologias</a:t>
            </a:r>
            <a:r>
              <a:rPr lang="pt-BR" sz="2400" dirty="0"/>
              <a:t> modernas e eficientes, compatíveis com os níveis exigidos de qualidade, continuidade e segurança na prestação dos serviços;</a:t>
            </a:r>
          </a:p>
          <a:p>
            <a:pPr algn="just"/>
            <a:r>
              <a:rPr lang="pt-BR" sz="2400" dirty="0"/>
              <a:t>VIII - incentivo à </a:t>
            </a:r>
            <a:r>
              <a:rPr lang="pt-BR" sz="2400" b="1" dirty="0"/>
              <a:t>eficiência</a:t>
            </a:r>
            <a:r>
              <a:rPr lang="pt-BR" sz="2400" dirty="0"/>
              <a:t> dos prestadores dos serviços. </a:t>
            </a:r>
          </a:p>
        </p:txBody>
      </p:sp>
    </p:spTree>
    <p:extLst>
      <p:ext uri="{BB962C8B-B14F-4D97-AF65-F5344CB8AC3E}">
        <p14:creationId xmlns:p14="http://schemas.microsoft.com/office/powerpoint/2010/main" val="9652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1520" y="497581"/>
            <a:ext cx="8280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 dirty="0" smtClean="0">
                <a:latin typeface="Arial Narrow" pitchFamily="34" charset="0"/>
              </a:rPr>
              <a:t>REMUNERAÇÃO PELA LEI 11.445/07</a:t>
            </a:r>
            <a:endParaRPr lang="pt-BR" altLang="pt-BR" sz="2400" b="1" dirty="0">
              <a:latin typeface="Arial Narrow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052736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PREOCUPAÇÃO SOCIAL: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Art. 29, § </a:t>
            </a:r>
            <a:r>
              <a:rPr lang="pt-BR" sz="2400" dirty="0"/>
              <a:t>2</a:t>
            </a:r>
            <a:r>
              <a:rPr lang="pt-BR" sz="2400" u="sng" baseline="30000" dirty="0"/>
              <a:t>o</a:t>
            </a:r>
            <a:r>
              <a:rPr lang="pt-BR" sz="2400" dirty="0"/>
              <a:t>  Poderão ser adotados </a:t>
            </a:r>
            <a:r>
              <a:rPr lang="pt-BR" sz="2400" b="1" dirty="0"/>
              <a:t>subsídios</a:t>
            </a:r>
            <a:r>
              <a:rPr lang="pt-BR" sz="2400" dirty="0"/>
              <a:t> tarifários e não tarifários para os usuários e localidades que não tenham </a:t>
            </a:r>
            <a:r>
              <a:rPr lang="pt-BR" sz="2400" b="1" dirty="0"/>
              <a:t>capacidade de pagamento </a:t>
            </a:r>
            <a:r>
              <a:rPr lang="pt-BR" sz="2400" dirty="0"/>
              <a:t>ou escala econômica suficiente para cobrir o custo integral dos serviços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REAJUSTES:</a:t>
            </a:r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Art. 37.  Os </a:t>
            </a:r>
            <a:r>
              <a:rPr lang="pt-BR" sz="2400" b="1" dirty="0"/>
              <a:t>reajustes</a:t>
            </a:r>
            <a:r>
              <a:rPr lang="pt-BR" sz="2400" dirty="0"/>
              <a:t> de tarifas de serviços públicos de saneamento básico serão realizados observando-se o intervalo mínimo de </a:t>
            </a:r>
            <a:r>
              <a:rPr lang="pt-BR" sz="2400" b="1" dirty="0"/>
              <a:t>12 (doze) </a:t>
            </a:r>
            <a:r>
              <a:rPr lang="pt-BR" sz="2400" dirty="0"/>
              <a:t>meses, de acordo com as normas legais, regulamentares e contratuais.</a:t>
            </a:r>
          </a:p>
        </p:txBody>
      </p:sp>
    </p:spTree>
    <p:extLst>
      <p:ext uri="{BB962C8B-B14F-4D97-AF65-F5344CB8AC3E}">
        <p14:creationId xmlns:p14="http://schemas.microsoft.com/office/powerpoint/2010/main" val="21807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5242" y="958816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GRANDES CONSUMIDORES:</a:t>
            </a:r>
            <a:endParaRPr lang="pt-BR" sz="2400" dirty="0"/>
          </a:p>
          <a:p>
            <a:pPr algn="just"/>
            <a:r>
              <a:rPr lang="pt-BR" sz="2400" dirty="0" smtClean="0"/>
              <a:t>Art. 41.  Desde que previsto nas normas de regulação, grandes usuários poderão </a:t>
            </a:r>
            <a:r>
              <a:rPr lang="pt-BR" sz="2400" b="1" dirty="0" smtClean="0"/>
              <a:t>negociar</a:t>
            </a:r>
            <a:r>
              <a:rPr lang="pt-BR" sz="2400" dirty="0" smtClean="0"/>
              <a:t> suas tarifas com o prestador dos serviços, mediante contrato específico, ouvido previamente o regulador.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BENS REVERSÍVEIS:</a:t>
            </a:r>
          </a:p>
          <a:p>
            <a:pPr algn="just"/>
            <a:r>
              <a:rPr lang="pt-BR" sz="2400" dirty="0" smtClean="0"/>
              <a:t>Art. 42.  Os valores investidos em bens reversíveis pelos prestadores constituirão </a:t>
            </a:r>
            <a:r>
              <a:rPr lang="pt-BR" sz="2400" b="1" dirty="0" smtClean="0"/>
              <a:t>créditos</a:t>
            </a:r>
            <a:r>
              <a:rPr lang="pt-BR" sz="2400" dirty="0" smtClean="0"/>
              <a:t> perante o titular, a serem recuperados mediante a exploração dos serviços, nos termos das normas regulamentares e contratuais e, quando for o caso, observada a legislação pertinente às sociedades por ações.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4086" y="551758"/>
            <a:ext cx="8280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 dirty="0" smtClean="0">
                <a:latin typeface="Arial Narrow" pitchFamily="34" charset="0"/>
              </a:rPr>
              <a:t>REMUNERAÇÃO PELA LEI 11.445/07</a:t>
            </a:r>
            <a:endParaRPr lang="pt-BR" altLang="pt-BR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5242" y="958816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REGULAÇÃO</a:t>
            </a:r>
          </a:p>
          <a:p>
            <a:endParaRPr lang="pt-BR" sz="2400" dirty="0"/>
          </a:p>
          <a:p>
            <a:pPr algn="just"/>
            <a:r>
              <a:rPr lang="pt-BR" sz="2400" dirty="0" smtClean="0"/>
              <a:t>Art</a:t>
            </a:r>
            <a:r>
              <a:rPr lang="pt-BR" sz="2400" dirty="0"/>
              <a:t>. 22.  São objetivos da regulação</a:t>
            </a:r>
            <a:r>
              <a:rPr lang="pt-BR" sz="2400" dirty="0" smtClean="0"/>
              <a:t>:</a:t>
            </a:r>
          </a:p>
          <a:p>
            <a:pPr algn="just"/>
            <a:r>
              <a:rPr lang="pt-BR" sz="2400" dirty="0" smtClean="0"/>
              <a:t>......</a:t>
            </a:r>
            <a:endParaRPr lang="pt-BR" sz="2400" dirty="0"/>
          </a:p>
          <a:p>
            <a:pPr algn="just"/>
            <a:r>
              <a:rPr lang="pt-BR" sz="2400" dirty="0"/>
              <a:t>IV - definir tarifas que assegurem tanto o </a:t>
            </a:r>
            <a:r>
              <a:rPr lang="pt-BR" sz="2400" b="1" dirty="0"/>
              <a:t>equilíbrio econômico e financeiro dos contratos como a modicidade tarifária</a:t>
            </a:r>
            <a:r>
              <a:rPr lang="pt-BR" sz="2400" dirty="0"/>
              <a:t>, mediante mecanismos que induzam a eficiência e eficácia dos serviços e que permitam a apropriação social dos ganhos de produtividade.</a:t>
            </a:r>
          </a:p>
          <a:p>
            <a:pPr algn="just"/>
            <a:r>
              <a:rPr lang="pt-BR" sz="2400" dirty="0" smtClean="0"/>
              <a:t> ações.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4086" y="551758"/>
            <a:ext cx="8280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 dirty="0" smtClean="0">
                <a:latin typeface="Arial Narrow" pitchFamily="34" charset="0"/>
              </a:rPr>
              <a:t>REMUNERAÇÃO PELA LEI 11.445/07</a:t>
            </a:r>
            <a:endParaRPr lang="pt-BR" altLang="pt-BR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742113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55776" y="5404574"/>
            <a:ext cx="4206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Todo mundo quer ir pro céu...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558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997839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Mesmo nos aspectos técnicos da Lei a questão tarifária é importante.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Art</a:t>
            </a:r>
            <a:r>
              <a:rPr lang="pt-BR" sz="2400" dirty="0"/>
              <a:t>. 45.  Ressalvadas as disposições em contrário das normas do titular, da entidade de regulação e de meio ambiente, </a:t>
            </a:r>
            <a:r>
              <a:rPr lang="pt-BR" sz="2400" b="1" dirty="0"/>
              <a:t>toda edificação permanente urbana será conectada às redes públicas de abastecimento de água e de esgotamento sanitário disponíveis e sujeita ao pagamento das tarifas e de outros preços públicos </a:t>
            </a:r>
            <a:r>
              <a:rPr lang="pt-BR" sz="2400" dirty="0"/>
              <a:t>decorrentes da conexão e do uso desses serviços</a:t>
            </a:r>
            <a:r>
              <a:rPr lang="pt-BR" sz="2000" dirty="0"/>
              <a:t>.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1520" y="949370"/>
            <a:ext cx="8280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 dirty="0" smtClean="0">
                <a:latin typeface="Arial Narrow" pitchFamily="34" charset="0"/>
              </a:rPr>
              <a:t>REMUNERAÇÃO PELA LEI 11.445/07</a:t>
            </a:r>
            <a:endParaRPr lang="pt-BR" altLang="pt-BR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43495" y="2420888"/>
            <a:ext cx="52756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ALGUNS EXEMPLOS DE </a:t>
            </a:r>
          </a:p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REMUNERAÇÃO DE </a:t>
            </a:r>
          </a:p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SERVIÇOS DE SANEAMENTO</a:t>
            </a:r>
            <a:endParaRPr lang="pt-BR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71" y="1695045"/>
            <a:ext cx="512445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199093"/>
            <a:ext cx="8712968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2800" b="1" dirty="0" smtClean="0">
                <a:latin typeface="Arial Narrow" pitchFamily="34" charset="0"/>
              </a:rPr>
              <a:t>Tarifas da SABESP para a </a:t>
            </a:r>
            <a:r>
              <a:rPr lang="pt-BR" sz="2800" b="1" dirty="0">
                <a:latin typeface="Arial Narrow" pitchFamily="34" charset="0"/>
              </a:rPr>
              <a:t>Região Metropolitana de São Paulo, Interior e Litoral</a:t>
            </a:r>
            <a:endParaRPr lang="pt-BR" altLang="pt-BR" sz="2800" b="1" dirty="0">
              <a:latin typeface="Arial Narrow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94486" y="1339100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Tabelas tarifárias com vigência a partir de 12/05/2016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9552" y="6165304"/>
            <a:ext cx="828092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400" dirty="0" smtClean="0"/>
              <a:t>Disponível em</a:t>
            </a:r>
            <a:r>
              <a:rPr lang="pt-BR" sz="1400" dirty="0"/>
              <a:t>: http://site.sabesp.com.br/site/interna/Default.aspx?secaoId=183</a:t>
            </a:r>
          </a:p>
        </p:txBody>
      </p:sp>
    </p:spTree>
    <p:extLst>
      <p:ext uri="{BB962C8B-B14F-4D97-AF65-F5344CB8AC3E}">
        <p14:creationId xmlns:p14="http://schemas.microsoft.com/office/powerpoint/2010/main" val="28899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169476"/>
            <a:ext cx="871296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2800" b="1" dirty="0" smtClean="0">
                <a:latin typeface="Arial Narrow" pitchFamily="34" charset="0"/>
              </a:rPr>
              <a:t>Tarifas da COPASA</a:t>
            </a:r>
            <a:endParaRPr lang="pt-BR" altLang="pt-BR" sz="2800" b="1" dirty="0">
              <a:latin typeface="Arial Narrow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04917" y="836712"/>
            <a:ext cx="7950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Tabela tarifária </a:t>
            </a:r>
            <a:r>
              <a:rPr lang="pt-BR" dirty="0"/>
              <a:t>com </a:t>
            </a:r>
            <a:r>
              <a:rPr lang="pt-BR" dirty="0" smtClean="0"/>
              <a:t>base na Resolução ARSAE-MG 82/2016, de 12/04/2016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9552" y="6473081"/>
            <a:ext cx="828092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400" dirty="0" smtClean="0"/>
              <a:t>Disponível em</a:t>
            </a:r>
            <a:r>
              <a:rPr lang="pt-BR" sz="1400" dirty="0"/>
              <a:t>: http://www.arsae.mg.gov.br/component/gmg/page/262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05473"/>
            <a:ext cx="6400750" cy="513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3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260648"/>
            <a:ext cx="871296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2800" b="1" dirty="0" smtClean="0">
                <a:latin typeface="Arial Narrow" pitchFamily="34" charset="0"/>
              </a:rPr>
              <a:t>Tarifas da SANASA Campinas</a:t>
            </a:r>
            <a:endParaRPr lang="pt-BR" altLang="pt-BR" sz="2800" b="1" dirty="0">
              <a:latin typeface="Arial Narrow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75656" y="836712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Tabelas tarifárias com vigência a partir de </a:t>
            </a:r>
            <a:r>
              <a:rPr lang="pt-BR" dirty="0" smtClean="0"/>
              <a:t>23/12/2015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10" y="1245026"/>
            <a:ext cx="75438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9552" y="6381328"/>
            <a:ext cx="828092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400" dirty="0" smtClean="0"/>
              <a:t>Disponível em: http</a:t>
            </a:r>
            <a:r>
              <a:rPr lang="pt-BR" sz="1400" dirty="0"/>
              <a:t>://www.sanasa.com.br/document/noticias/2159.PDF</a:t>
            </a:r>
          </a:p>
        </p:txBody>
      </p:sp>
    </p:spTree>
    <p:extLst>
      <p:ext uri="{BB962C8B-B14F-4D97-AF65-F5344CB8AC3E}">
        <p14:creationId xmlns:p14="http://schemas.microsoft.com/office/powerpoint/2010/main" val="37513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260648"/>
            <a:ext cx="871296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2800" b="1" dirty="0" smtClean="0">
                <a:latin typeface="Arial Narrow" pitchFamily="34" charset="0"/>
              </a:rPr>
              <a:t>Tarifas do DMAE de Poços de Caldas/MG</a:t>
            </a:r>
            <a:endParaRPr lang="pt-BR" altLang="pt-BR" sz="2800" b="1" dirty="0">
              <a:latin typeface="Arial Narrow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99792" y="992403"/>
            <a:ext cx="3409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Tabela tarifária vigente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03" y="1675774"/>
            <a:ext cx="6701385" cy="468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39552" y="6361583"/>
            <a:ext cx="828092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400" dirty="0" smtClean="0"/>
              <a:t>Disponível em</a:t>
            </a:r>
            <a:r>
              <a:rPr lang="pt-BR" sz="1400" dirty="0"/>
              <a:t>: http://www.dmaepc.mg.gov.br/Servicos/taxas</a:t>
            </a:r>
          </a:p>
        </p:txBody>
      </p:sp>
    </p:spTree>
    <p:extLst>
      <p:ext uri="{BB962C8B-B14F-4D97-AF65-F5344CB8AC3E}">
        <p14:creationId xmlns:p14="http://schemas.microsoft.com/office/powerpoint/2010/main" val="37513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aixaDeTexto 1"/>
          <p:cNvSpPr txBox="1">
            <a:spLocks noChangeArrowheads="1"/>
          </p:cNvSpPr>
          <p:nvPr/>
        </p:nvSpPr>
        <p:spPr bwMode="auto">
          <a:xfrm>
            <a:off x="2195513" y="476250"/>
            <a:ext cx="43211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b="1" dirty="0" smtClean="0">
                <a:latin typeface="Arial Narrow" pitchFamily="34" charset="0"/>
              </a:rPr>
              <a:t>CONSIDERAÇÕES</a:t>
            </a:r>
            <a:endParaRPr lang="pt-BR" sz="2400" b="1" dirty="0">
              <a:latin typeface="Arial Narrow" pitchFamily="34" charset="0"/>
            </a:endParaRPr>
          </a:p>
        </p:txBody>
      </p:sp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323528" y="1196752"/>
            <a:ext cx="82807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 dirty="0" smtClean="0">
                <a:solidFill>
                  <a:srgbClr val="000000"/>
                </a:solidFill>
              </a:rPr>
              <a:t>As remunerações dos prestadores de serviços de </a:t>
            </a:r>
            <a:r>
              <a:rPr lang="pt-BR" altLang="pt-BR" sz="2400" b="1" dirty="0" smtClean="0">
                <a:solidFill>
                  <a:srgbClr val="000000"/>
                </a:solidFill>
              </a:rPr>
              <a:t>saneamento</a:t>
            </a:r>
            <a:r>
              <a:rPr lang="pt-BR" altLang="pt-BR" sz="2400" dirty="0" smtClean="0">
                <a:solidFill>
                  <a:srgbClr val="000000"/>
                </a:solidFill>
              </a:rPr>
              <a:t>, num primeiro exame, parecem bastante </a:t>
            </a:r>
            <a:r>
              <a:rPr lang="pt-BR" altLang="pt-BR" sz="2400" b="1" dirty="0" smtClean="0">
                <a:solidFill>
                  <a:srgbClr val="000000"/>
                </a:solidFill>
              </a:rPr>
              <a:t>razoáveis </a:t>
            </a:r>
            <a:r>
              <a:rPr lang="pt-BR" altLang="pt-BR" sz="2400" dirty="0" smtClean="0">
                <a:solidFill>
                  <a:srgbClr val="000000"/>
                </a:solidFill>
              </a:rPr>
              <a:t>quando comparadas às de energia elétrica, de telefonia, de transporte coletivo, de pedágios, etc.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 dirty="0" smtClean="0">
                <a:solidFill>
                  <a:srgbClr val="000000"/>
                </a:solidFill>
              </a:rPr>
              <a:t>As </a:t>
            </a:r>
            <a:r>
              <a:rPr lang="pt-BR" altLang="pt-BR" sz="2400" b="1" dirty="0" smtClean="0">
                <a:solidFill>
                  <a:srgbClr val="000000"/>
                </a:solidFill>
              </a:rPr>
              <a:t>características</a:t>
            </a:r>
            <a:r>
              <a:rPr lang="pt-BR" altLang="pt-BR" sz="2400" dirty="0" smtClean="0">
                <a:solidFill>
                  <a:srgbClr val="000000"/>
                </a:solidFill>
              </a:rPr>
              <a:t> dos serviços de saneamento, majoritariamente urbanas, são </a:t>
            </a:r>
            <a:r>
              <a:rPr lang="pt-BR" altLang="pt-BR" sz="2400" b="1" dirty="0" smtClean="0">
                <a:solidFill>
                  <a:srgbClr val="000000"/>
                </a:solidFill>
              </a:rPr>
              <a:t>complicadas</a:t>
            </a:r>
            <a:r>
              <a:rPr lang="pt-BR" altLang="pt-BR" sz="2400" dirty="0" smtClean="0">
                <a:solidFill>
                  <a:srgbClr val="000000"/>
                </a:solidFill>
              </a:rPr>
              <a:t>: áreas de risco, ou de difícil acesso, ou com trânsito intenso, ou de assentamentos precários, com transtornos a moradores, possibilidades de acidentes, serviços insalubres, locais isolados, </a:t>
            </a:r>
            <a:r>
              <a:rPr lang="pt-BR" altLang="pt-BR" sz="2400" dirty="0" err="1" smtClean="0">
                <a:solidFill>
                  <a:srgbClr val="000000"/>
                </a:solidFill>
              </a:rPr>
              <a:t>etc</a:t>
            </a:r>
            <a:r>
              <a:rPr lang="pt-BR" altLang="pt-BR" sz="2400" dirty="0" smtClean="0">
                <a:solidFill>
                  <a:srgbClr val="000000"/>
                </a:solidFill>
              </a:rPr>
              <a:t>, etc. 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endParaRPr lang="pt-BR" alt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65586" y="2420888"/>
            <a:ext cx="66314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OS NORMATIVOS DO MCIDADES E A </a:t>
            </a:r>
          </a:p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REMUNERAÇÃO DOS </a:t>
            </a:r>
          </a:p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SERVIÇOS DE SANEAMENTO</a:t>
            </a:r>
            <a:endParaRPr lang="pt-BR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052736"/>
            <a:ext cx="845982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anuais Técnicos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MCIDADES/SNSA também preveem a necessidade da remuneração pelos serviços prestados. O Manual de Apresentação de Propostas para Sistemas de Abastecimento de Água e Esgotamento Sanitário estabelece: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Item 4, A – Diretrizes Institucionais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0" lvl="1" algn="just"/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4.8 Em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qualquer caso será necessário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comprovar a institucionalização formal, funcional e a aplicação de uma política tarifária (água e esgotos) na área urbana do(s) município(s) beneficiário(s).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endParaRPr lang="pt-BR" b="1" i="1" dirty="0"/>
          </a:p>
          <a:p>
            <a:pPr algn="just"/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907704" y="530096"/>
            <a:ext cx="5008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Normativos do MCIDADES/SNSA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0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100" y="76470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Normativos do MCIDADES/SNSA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835292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Item 4, B – Demais Diretrizes</a:t>
            </a:r>
          </a:p>
          <a:p>
            <a:pPr algn="just"/>
            <a:r>
              <a:rPr lang="pt-BR" sz="2400" dirty="0" smtClean="0"/>
              <a:t>...</a:t>
            </a:r>
          </a:p>
          <a:p>
            <a:pPr marL="0" lvl="1" algn="just"/>
            <a:endParaRPr lang="pt-BR" sz="2400" b="1" i="1" dirty="0"/>
          </a:p>
          <a:p>
            <a:pPr marL="0" lvl="1" algn="just"/>
            <a:r>
              <a:rPr lang="pt-BR" sz="2400" i="1" dirty="0" smtClean="0"/>
              <a:t>4.14 O </a:t>
            </a:r>
            <a:r>
              <a:rPr lang="pt-BR" sz="2400" i="1" dirty="0"/>
              <a:t>valor dos recursos transferidos pela União, bem como o valor aportado pelo Ente Federado a título de contrapartida, utilizados para viabilizar a implantação do empreendimento previsto no correspondente Termo de Compromisso/Contrato de Repasse, </a:t>
            </a:r>
            <a:r>
              <a:rPr lang="pt-BR" sz="2400" b="1" i="1" dirty="0"/>
              <a:t>não poderá em hipótese alguma fazer parte da composição de custos usada para cálculo do valor da tarifa ou taxa de água e/ou de esgotos do município ou municípios beneficiados.</a:t>
            </a:r>
          </a:p>
          <a:p>
            <a:pPr marL="0" lvl="1" algn="just"/>
            <a:endParaRPr lang="pt-BR" i="1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640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44110"/>
            <a:ext cx="6696744" cy="443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360912" y="5301208"/>
            <a:ext cx="3983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400" dirty="0" smtClean="0">
                <a:solidFill>
                  <a:prstClr val="black"/>
                </a:solidFill>
              </a:rPr>
              <a:t>Mas ninguém quer morrer!!!</a:t>
            </a: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" y="1484784"/>
            <a:ext cx="9143999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19672" y="605562"/>
            <a:ext cx="5008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Normativos do MCIDADES/SNSA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03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31840" y="2492896"/>
            <a:ext cx="2717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CONCLUSÕES</a:t>
            </a:r>
            <a:endParaRPr lang="pt-BR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mesa de almoç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06" y="980192"/>
            <a:ext cx="7620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522920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Não existe almoço grátis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347864" y="404664"/>
            <a:ext cx="1968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2400" b="1" dirty="0">
                <a:solidFill>
                  <a:prstClr val="black"/>
                </a:solidFill>
                <a:latin typeface="Arial Narrow" pitchFamily="34" charset="0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57725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aixaDeTexto 1"/>
          <p:cNvSpPr txBox="1">
            <a:spLocks noChangeArrowheads="1"/>
          </p:cNvSpPr>
          <p:nvPr/>
        </p:nvSpPr>
        <p:spPr bwMode="auto">
          <a:xfrm>
            <a:off x="2195513" y="476250"/>
            <a:ext cx="43211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b="1" dirty="0">
                <a:latin typeface="Arial Narrow" pitchFamily="34" charset="0"/>
              </a:rPr>
              <a:t>CONCLUSÕES</a:t>
            </a:r>
          </a:p>
        </p:txBody>
      </p:sp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323528" y="1196752"/>
            <a:ext cx="828072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 dirty="0" smtClean="0">
                <a:solidFill>
                  <a:srgbClr val="000000"/>
                </a:solidFill>
              </a:rPr>
              <a:t>O </a:t>
            </a:r>
            <a:r>
              <a:rPr lang="pt-BR" altLang="pt-BR" sz="2400" dirty="0">
                <a:solidFill>
                  <a:srgbClr val="000000"/>
                </a:solidFill>
              </a:rPr>
              <a:t>MCidades busca </a:t>
            </a:r>
            <a:r>
              <a:rPr lang="pt-BR" altLang="pt-BR" sz="2400" dirty="0" smtClean="0">
                <a:solidFill>
                  <a:srgbClr val="000000"/>
                </a:solidFill>
              </a:rPr>
              <a:t>cumprir </a:t>
            </a:r>
            <a:r>
              <a:rPr lang="pt-BR" altLang="pt-BR" sz="2400" dirty="0">
                <a:solidFill>
                  <a:srgbClr val="000000"/>
                </a:solidFill>
              </a:rPr>
              <a:t>suas atribuições de coordenador da política federal de saneamento básico, com </a:t>
            </a:r>
            <a:r>
              <a:rPr lang="pt-BR" altLang="pt-BR" sz="2400" b="1" dirty="0" smtClean="0">
                <a:solidFill>
                  <a:srgbClr val="000000"/>
                </a:solidFill>
              </a:rPr>
              <a:t>trabalho constante e diálogo com todos os atores do setor; </a:t>
            </a:r>
            <a:r>
              <a:rPr lang="pt-BR" altLang="pt-BR" sz="2400" dirty="0" smtClean="0">
                <a:solidFill>
                  <a:srgbClr val="000000"/>
                </a:solidFill>
              </a:rPr>
              <a:t>e considera fundamental que sejam </a:t>
            </a:r>
            <a:r>
              <a:rPr lang="pt-BR" sz="2400" dirty="0" smtClean="0">
                <a:solidFill>
                  <a:prstClr val="black"/>
                </a:solidFill>
              </a:rPr>
              <a:t>assegurados </a:t>
            </a:r>
            <a:r>
              <a:rPr lang="pt-BR" sz="2400" dirty="0">
                <a:solidFill>
                  <a:prstClr val="black"/>
                </a:solidFill>
              </a:rPr>
              <a:t>tanto o </a:t>
            </a:r>
            <a:r>
              <a:rPr lang="pt-BR" sz="2400" b="1" dirty="0">
                <a:solidFill>
                  <a:prstClr val="black"/>
                </a:solidFill>
              </a:rPr>
              <a:t>equilíbrio</a:t>
            </a:r>
            <a:r>
              <a:rPr lang="pt-BR" sz="2400" dirty="0">
                <a:solidFill>
                  <a:prstClr val="black"/>
                </a:solidFill>
              </a:rPr>
              <a:t> econômico e financeiro dos contratos como a </a:t>
            </a:r>
            <a:r>
              <a:rPr lang="pt-BR" sz="2400" b="1" dirty="0">
                <a:solidFill>
                  <a:prstClr val="black"/>
                </a:solidFill>
              </a:rPr>
              <a:t>modicidade</a:t>
            </a:r>
            <a:r>
              <a:rPr lang="pt-BR" sz="2400" dirty="0">
                <a:solidFill>
                  <a:prstClr val="black"/>
                </a:solidFill>
              </a:rPr>
              <a:t> </a:t>
            </a:r>
            <a:r>
              <a:rPr lang="pt-BR" sz="2400" dirty="0" smtClean="0">
                <a:solidFill>
                  <a:prstClr val="black"/>
                </a:solidFill>
              </a:rPr>
              <a:t>tarifária, conforme legislação</a:t>
            </a:r>
            <a:endParaRPr lang="pt-BR" altLang="pt-BR" sz="2400" dirty="0" smtClean="0">
              <a:solidFill>
                <a:srgbClr val="000000"/>
              </a:solidFill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 dirty="0" smtClean="0">
                <a:solidFill>
                  <a:srgbClr val="000000"/>
                </a:solidFill>
              </a:rPr>
              <a:t>Todos os </a:t>
            </a:r>
            <a:r>
              <a:rPr lang="pt-BR" altLang="pt-BR" sz="2400" b="1" dirty="0" err="1" smtClean="0">
                <a:solidFill>
                  <a:srgbClr val="000000"/>
                </a:solidFill>
              </a:rPr>
              <a:t>PLs</a:t>
            </a:r>
            <a:r>
              <a:rPr lang="pt-BR" altLang="pt-BR" sz="2400" dirty="0" smtClean="0">
                <a:solidFill>
                  <a:srgbClr val="000000"/>
                </a:solidFill>
              </a:rPr>
              <a:t> que envolvam restrições ao equilíbrio tarifário dos prestadores de serviços recebem pareceres cuidadosos do MCidades, após </a:t>
            </a:r>
            <a:r>
              <a:rPr lang="pt-BR" altLang="pt-BR" sz="2400" b="1" dirty="0" smtClean="0">
                <a:solidFill>
                  <a:srgbClr val="000000"/>
                </a:solidFill>
              </a:rPr>
              <a:t>consultas às Associações de Prestadores</a:t>
            </a:r>
            <a:r>
              <a:rPr lang="pt-BR" altLang="pt-BR" sz="2400" dirty="0" smtClean="0">
                <a:solidFill>
                  <a:srgbClr val="000000"/>
                </a:solidFill>
              </a:rPr>
              <a:t>, enfatizando a necessidade de respeitar as peculiaridades e as competências locais;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endParaRPr lang="pt-BR" alt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aixaDeTexto 1"/>
          <p:cNvSpPr txBox="1">
            <a:spLocks noChangeArrowheads="1"/>
          </p:cNvSpPr>
          <p:nvPr/>
        </p:nvSpPr>
        <p:spPr bwMode="auto">
          <a:xfrm>
            <a:off x="2195513" y="476250"/>
            <a:ext cx="43211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b="1">
                <a:latin typeface="Arial Narrow" pitchFamily="34" charset="0"/>
              </a:rPr>
              <a:t>CONCLUSÕES</a:t>
            </a:r>
          </a:p>
        </p:txBody>
      </p:sp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539552" y="1196752"/>
            <a:ext cx="806469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endParaRPr lang="pt-BR" altLang="pt-BR" sz="2400" dirty="0" smtClean="0">
              <a:solidFill>
                <a:srgbClr val="000000"/>
              </a:solidFill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800" dirty="0" smtClean="0">
                <a:solidFill>
                  <a:srgbClr val="000000"/>
                </a:solidFill>
              </a:rPr>
              <a:t>A SNSA/MCidades reconhece a </a:t>
            </a:r>
            <a:r>
              <a:rPr lang="pt-BR" altLang="pt-BR" sz="2800" b="1" dirty="0" smtClean="0">
                <a:solidFill>
                  <a:srgbClr val="000000"/>
                </a:solidFill>
              </a:rPr>
              <a:t>importante atuação da AESBE </a:t>
            </a:r>
            <a:r>
              <a:rPr lang="pt-BR" altLang="pt-BR" sz="2800" dirty="0" smtClean="0">
                <a:solidFill>
                  <a:srgbClr val="000000"/>
                </a:solidFill>
              </a:rPr>
              <a:t>ao longo dos anos, na construção dos avanços do saneamento no País; agradece ao convite para este evento; e coloca-se sempre à disposição para ouvir sugestões e esclarecer dúvidas.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endParaRPr lang="pt-BR" alt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71B85F4-DCAC-4A41-B165-34F1D0786E89}" type="slidenum">
              <a:rPr lang="pt-BR" altLang="en-US" sz="1200">
                <a:latin typeface="+mj-lt"/>
                <a:cs typeface="+mn-cs"/>
              </a:rPr>
              <a:pPr algn="r">
                <a:defRPr/>
              </a:pPr>
              <a:t>45</a:t>
            </a:fld>
            <a:endParaRPr lang="pt-BR" altLang="en-US" sz="1200">
              <a:latin typeface="+mj-lt"/>
              <a:cs typeface="+mn-cs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6613"/>
            <a:ext cx="8229600" cy="4752975"/>
          </a:xfrm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pt-BR" altLang="pt-BR" sz="3000" smtClean="0"/>
              <a:t/>
            </a:r>
            <a:br>
              <a:rPr lang="pt-BR" altLang="pt-BR" sz="3000" smtClean="0"/>
            </a:br>
            <a:r>
              <a:rPr lang="pt-BR" altLang="pt-BR" b="1" smtClean="0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Obrigado pela atenção!</a:t>
            </a:r>
            <a:r>
              <a:rPr lang="pt-BR" altLang="pt-BR" sz="3600" b="1" smtClean="0">
                <a:solidFill>
                  <a:srgbClr val="0033CC"/>
                </a:solidFill>
                <a:latin typeface="Arial Narrow" pitchFamily="34" charset="0"/>
                <a:cs typeface="Arial" charset="0"/>
              </a:rPr>
              <a:t/>
            </a:r>
            <a:br>
              <a:rPr lang="pt-BR" altLang="pt-BR" sz="3600" b="1" smtClean="0">
                <a:solidFill>
                  <a:srgbClr val="0033CC"/>
                </a:solidFill>
                <a:latin typeface="Arial Narrow" pitchFamily="34" charset="0"/>
                <a:cs typeface="Arial" charset="0"/>
              </a:rPr>
            </a:br>
            <a:r>
              <a:rPr lang="pt-BR" altLang="pt-BR" sz="5600" b="1" smtClean="0">
                <a:solidFill>
                  <a:srgbClr val="0033CC"/>
                </a:solidFill>
                <a:latin typeface="Arial Narrow" pitchFamily="34" charset="0"/>
                <a:cs typeface="Arial" charset="0"/>
              </a:rPr>
              <a:t/>
            </a:r>
            <a:br>
              <a:rPr lang="pt-BR" altLang="pt-BR" sz="5600" b="1" smtClean="0">
                <a:solidFill>
                  <a:srgbClr val="0033CC"/>
                </a:solidFill>
                <a:latin typeface="Arial Narrow" pitchFamily="34" charset="0"/>
                <a:cs typeface="Arial" charset="0"/>
              </a:rPr>
            </a:br>
            <a:r>
              <a:rPr lang="pt-BR" altLang="pt-BR" sz="3600" smtClean="0">
                <a:latin typeface="Arial Narrow" pitchFamily="34" charset="0"/>
                <a:cs typeface="Arial" charset="0"/>
              </a:rPr>
              <a:t>sanearbrasil@cidades.gov.br</a:t>
            </a:r>
            <a:r>
              <a:rPr lang="pt-BR" altLang="pt-BR" sz="7500" smtClean="0">
                <a:latin typeface="Arial Narrow" pitchFamily="34" charset="0"/>
                <a:cs typeface="Arial" charset="0"/>
              </a:rPr>
              <a:t/>
            </a:r>
            <a:br>
              <a:rPr lang="pt-BR" altLang="pt-BR" sz="7500" smtClean="0">
                <a:latin typeface="Arial Narrow" pitchFamily="34" charset="0"/>
                <a:cs typeface="Arial" charset="0"/>
              </a:rPr>
            </a:br>
            <a:r>
              <a:rPr lang="pt-BR" altLang="pt-BR" sz="3600" smtClean="0">
                <a:latin typeface="Arial Narrow" pitchFamily="34" charset="0"/>
                <a:cs typeface="Arial" charset="0"/>
              </a:rPr>
              <a:t>(61) 2108-1931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2420888"/>
            <a:ext cx="7476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</a:rPr>
              <a:t>O SANEAMENTO NO GOVERNO FEDERAL</a:t>
            </a:r>
            <a:endParaRPr lang="pt-BR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2381250" y="44450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400" b="1">
                <a:latin typeface="Arial Narrow" pitchFamily="34" charset="0"/>
              </a:rPr>
              <a:t>O MINISTÉRIO DAS CIDADES 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4213" y="952500"/>
            <a:ext cx="7993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pt-BR" altLang="pt-BR" sz="2400" b="1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pt-BR" altLang="pt-BR" sz="2400" b="1">
                <a:solidFill>
                  <a:srgbClr val="0070C0"/>
                </a:solidFill>
                <a:latin typeface="Calibri" pitchFamily="34" charset="0"/>
              </a:rPr>
            </a:br>
            <a:r>
              <a:rPr lang="pt-BR" altLang="pt-BR" sz="1600" b="1">
                <a:latin typeface="Calibri" pitchFamily="34" charset="0"/>
              </a:rPr>
              <a:t/>
            </a:r>
            <a:br>
              <a:rPr lang="pt-BR" altLang="pt-BR" sz="1600" b="1">
                <a:latin typeface="Calibri" pitchFamily="34" charset="0"/>
              </a:rPr>
            </a:br>
            <a:endParaRPr lang="pt-BR" altLang="pt-BR" sz="24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7411" name="AutoShape 16"/>
          <p:cNvSpPr>
            <a:spLocks noChangeArrowheads="1"/>
          </p:cNvSpPr>
          <p:nvPr/>
        </p:nvSpPr>
        <p:spPr bwMode="auto">
          <a:xfrm>
            <a:off x="157163" y="1946275"/>
            <a:ext cx="1439862" cy="47307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altLang="pt-BR" sz="1500"/>
              <a:t>Órgãos</a:t>
            </a:r>
          </a:p>
          <a:p>
            <a:r>
              <a:rPr lang="pt-BR" altLang="pt-BR" sz="1600"/>
              <a:t> </a:t>
            </a:r>
            <a:r>
              <a:rPr lang="pt-BR" altLang="pt-BR" sz="1500"/>
              <a:t>colegiados</a:t>
            </a:r>
          </a:p>
        </p:txBody>
      </p:sp>
      <p:sp>
        <p:nvSpPr>
          <p:cNvPr id="17412" name="AutoShape 16"/>
          <p:cNvSpPr>
            <a:spLocks noChangeArrowheads="1"/>
          </p:cNvSpPr>
          <p:nvPr/>
        </p:nvSpPr>
        <p:spPr bwMode="auto">
          <a:xfrm>
            <a:off x="7789863" y="1985963"/>
            <a:ext cx="1368425" cy="50482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altLang="pt-BR" sz="1500"/>
              <a:t>Entidades</a:t>
            </a:r>
          </a:p>
          <a:p>
            <a:r>
              <a:rPr lang="pt-BR" altLang="pt-BR" sz="1500"/>
              <a:t> vinculadas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5724127" y="782837"/>
            <a:ext cx="3600401" cy="216025"/>
          </a:xfrm>
          <a:prstGeom prst="flowChartAlternateProcess">
            <a:avLst/>
          </a:prstGeom>
          <a:noFill/>
          <a:ln w="25400" algn="ctr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>
              <a:defRPr sz="2400" b="1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pt-BR" sz="1400" smtClean="0">
                <a:latin typeface="Arial" charset="0"/>
              </a:rPr>
              <a:t>Decreto nº 4.665, de 3 de abril de 2003</a:t>
            </a:r>
          </a:p>
        </p:txBody>
      </p:sp>
      <p:sp>
        <p:nvSpPr>
          <p:cNvPr id="17416" name="AutoShape 18"/>
          <p:cNvSpPr>
            <a:spLocks noChangeArrowheads="1"/>
          </p:cNvSpPr>
          <p:nvPr/>
        </p:nvSpPr>
        <p:spPr bwMode="auto">
          <a:xfrm>
            <a:off x="1566863" y="1628775"/>
            <a:ext cx="1368425" cy="504825"/>
          </a:xfrm>
          <a:prstGeom prst="flowChartAlternateProcess">
            <a:avLst/>
          </a:prstGeom>
          <a:solidFill>
            <a:srgbClr val="FFFF99">
              <a:alpha val="30196"/>
            </a:srgbClr>
          </a:solidFill>
          <a:ln w="25400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 dirty="0"/>
              <a:t>CCFDS</a:t>
            </a:r>
          </a:p>
        </p:txBody>
      </p:sp>
      <p:sp>
        <p:nvSpPr>
          <p:cNvPr id="17417" name="AutoShape 4"/>
          <p:cNvSpPr>
            <a:spLocks noChangeArrowheads="1"/>
          </p:cNvSpPr>
          <p:nvPr/>
        </p:nvSpPr>
        <p:spPr bwMode="auto">
          <a:xfrm>
            <a:off x="3468688" y="620713"/>
            <a:ext cx="2162175" cy="792162"/>
          </a:xfrm>
          <a:prstGeom prst="flowChartAlternateProcess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MINISTRO</a:t>
            </a:r>
          </a:p>
        </p:txBody>
      </p:sp>
      <p:sp>
        <p:nvSpPr>
          <p:cNvPr id="17418" name="Line 5"/>
          <p:cNvSpPr>
            <a:spLocks noChangeShapeType="1"/>
          </p:cNvSpPr>
          <p:nvPr/>
        </p:nvSpPr>
        <p:spPr bwMode="auto">
          <a:xfrm flipH="1">
            <a:off x="4549775" y="14128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9" name="AutoShape 8"/>
          <p:cNvSpPr>
            <a:spLocks noChangeArrowheads="1"/>
          </p:cNvSpPr>
          <p:nvPr/>
        </p:nvSpPr>
        <p:spPr bwMode="auto">
          <a:xfrm>
            <a:off x="2749550" y="3040063"/>
            <a:ext cx="1512888" cy="574675"/>
          </a:xfrm>
          <a:prstGeom prst="flowChartAlternateProcess">
            <a:avLst/>
          </a:prstGeom>
          <a:solidFill>
            <a:srgbClr val="CCFF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Gabinete</a:t>
            </a:r>
          </a:p>
        </p:txBody>
      </p:sp>
      <p:sp>
        <p:nvSpPr>
          <p:cNvPr id="17420" name="AutoShape 10"/>
          <p:cNvSpPr>
            <a:spLocks noChangeArrowheads="1"/>
          </p:cNvSpPr>
          <p:nvPr/>
        </p:nvSpPr>
        <p:spPr bwMode="auto">
          <a:xfrm>
            <a:off x="1598613" y="915988"/>
            <a:ext cx="1368425" cy="504825"/>
          </a:xfrm>
          <a:prstGeom prst="flowChartAlternateProcess">
            <a:avLst/>
          </a:prstGeom>
          <a:solidFill>
            <a:srgbClr val="FFFF99">
              <a:alpha val="30196"/>
            </a:srgbClr>
          </a:solidFill>
          <a:ln w="25400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>
                <a:solidFill>
                  <a:schemeClr val="accent1"/>
                </a:solidFill>
              </a:rPr>
              <a:t>Conselho das</a:t>
            </a:r>
          </a:p>
          <a:p>
            <a:pPr algn="ctr"/>
            <a:r>
              <a:rPr lang="pt-BR" altLang="pt-BR" sz="1600">
                <a:solidFill>
                  <a:schemeClr val="accent1"/>
                </a:solidFill>
              </a:rPr>
              <a:t> Cidades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 flipV="1">
            <a:off x="5989638" y="13795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 flipH="1" flipV="1">
            <a:off x="5989638" y="2336800"/>
            <a:ext cx="3587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23" name="AutoShape 16"/>
          <p:cNvSpPr>
            <a:spLocks noChangeArrowheads="1"/>
          </p:cNvSpPr>
          <p:nvPr/>
        </p:nvSpPr>
        <p:spPr bwMode="auto">
          <a:xfrm>
            <a:off x="1597025" y="2319338"/>
            <a:ext cx="1368425" cy="504825"/>
          </a:xfrm>
          <a:prstGeom prst="flowChartAlternateProcess">
            <a:avLst/>
          </a:prstGeom>
          <a:solidFill>
            <a:srgbClr val="FFFF99">
              <a:alpha val="30196"/>
            </a:srgbClr>
          </a:solidFill>
          <a:ln w="25400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CONTRAN</a:t>
            </a:r>
          </a:p>
        </p:txBody>
      </p:sp>
      <p:sp>
        <p:nvSpPr>
          <p:cNvPr id="17424" name="AutoShape 17"/>
          <p:cNvSpPr>
            <a:spLocks noChangeArrowheads="1"/>
          </p:cNvSpPr>
          <p:nvPr/>
        </p:nvSpPr>
        <p:spPr bwMode="auto">
          <a:xfrm>
            <a:off x="6348413" y="1123950"/>
            <a:ext cx="1368425" cy="504825"/>
          </a:xfrm>
          <a:prstGeom prst="flowChartAlternateProcess">
            <a:avLst/>
          </a:prstGeom>
          <a:solidFill>
            <a:srgbClr val="FFFF99">
              <a:alpha val="30196"/>
            </a:srgbClr>
          </a:solidFill>
          <a:ln w="25400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CBTU</a:t>
            </a:r>
          </a:p>
        </p:txBody>
      </p:sp>
      <p:sp>
        <p:nvSpPr>
          <p:cNvPr id="17425" name="AutoShape 18"/>
          <p:cNvSpPr>
            <a:spLocks noChangeArrowheads="1"/>
          </p:cNvSpPr>
          <p:nvPr/>
        </p:nvSpPr>
        <p:spPr bwMode="auto">
          <a:xfrm>
            <a:off x="6350000" y="2101850"/>
            <a:ext cx="1368425" cy="504825"/>
          </a:xfrm>
          <a:prstGeom prst="flowChartAlternateProcess">
            <a:avLst/>
          </a:prstGeom>
          <a:solidFill>
            <a:srgbClr val="FFFF99">
              <a:alpha val="30196"/>
            </a:srgbClr>
          </a:solidFill>
          <a:ln w="25400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TRENSURB</a:t>
            </a:r>
          </a:p>
        </p:txBody>
      </p:sp>
      <p:sp>
        <p:nvSpPr>
          <p:cNvPr id="17426" name="Line 19"/>
          <p:cNvSpPr>
            <a:spLocks noChangeShapeType="1"/>
          </p:cNvSpPr>
          <p:nvPr/>
        </p:nvSpPr>
        <p:spPr bwMode="auto">
          <a:xfrm flipH="1" flipV="1">
            <a:off x="2965450" y="18827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27" name="Line 20"/>
          <p:cNvSpPr>
            <a:spLocks noChangeShapeType="1"/>
          </p:cNvSpPr>
          <p:nvPr/>
        </p:nvSpPr>
        <p:spPr bwMode="auto">
          <a:xfrm flipH="1" flipV="1">
            <a:off x="2965450" y="1166813"/>
            <a:ext cx="2857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28" name="Line 21"/>
          <p:cNvSpPr>
            <a:spLocks noChangeShapeType="1"/>
          </p:cNvSpPr>
          <p:nvPr/>
        </p:nvSpPr>
        <p:spPr bwMode="auto">
          <a:xfrm flipH="1">
            <a:off x="3252788" y="116681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29" name="Line 25"/>
          <p:cNvSpPr>
            <a:spLocks noChangeShapeType="1"/>
          </p:cNvSpPr>
          <p:nvPr/>
        </p:nvSpPr>
        <p:spPr bwMode="auto">
          <a:xfrm flipH="1">
            <a:off x="5989638" y="138112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30" name="Line 26"/>
          <p:cNvSpPr>
            <a:spLocks noChangeShapeType="1"/>
          </p:cNvSpPr>
          <p:nvPr/>
        </p:nvSpPr>
        <p:spPr bwMode="auto">
          <a:xfrm flipH="1" flipV="1">
            <a:off x="3252788" y="1889125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31" name="Line 27"/>
          <p:cNvSpPr>
            <a:spLocks noChangeShapeType="1"/>
          </p:cNvSpPr>
          <p:nvPr/>
        </p:nvSpPr>
        <p:spPr bwMode="auto">
          <a:xfrm flipH="1" flipV="1">
            <a:off x="4549775" y="188912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32" name="AutoShape 28"/>
          <p:cNvSpPr>
            <a:spLocks noChangeArrowheads="1"/>
          </p:cNvSpPr>
          <p:nvPr/>
        </p:nvSpPr>
        <p:spPr bwMode="auto">
          <a:xfrm>
            <a:off x="4837113" y="3843338"/>
            <a:ext cx="1512887" cy="708025"/>
          </a:xfrm>
          <a:prstGeom prst="flowChartAlternateProcess">
            <a:avLst/>
          </a:prstGeom>
          <a:solidFill>
            <a:srgbClr val="CCFF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Secretaria</a:t>
            </a:r>
          </a:p>
          <a:p>
            <a:pPr algn="ctr"/>
            <a:r>
              <a:rPr lang="pt-BR" altLang="pt-BR" sz="1600"/>
              <a:t> Executiva</a:t>
            </a:r>
          </a:p>
        </p:txBody>
      </p:sp>
      <p:sp>
        <p:nvSpPr>
          <p:cNvPr id="17433" name="AutoShape 30"/>
          <p:cNvSpPr>
            <a:spLocks noChangeArrowheads="1"/>
          </p:cNvSpPr>
          <p:nvPr/>
        </p:nvSpPr>
        <p:spPr bwMode="auto">
          <a:xfrm>
            <a:off x="3036888" y="5056188"/>
            <a:ext cx="1368425" cy="504825"/>
          </a:xfrm>
          <a:prstGeom prst="flowChartAlternateProcess">
            <a:avLst/>
          </a:prstGeom>
          <a:solidFill>
            <a:srgbClr val="FF0000">
              <a:alpha val="30196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>
                <a:solidFill>
                  <a:schemeClr val="accent1"/>
                </a:solidFill>
              </a:rPr>
              <a:t>SNSA</a:t>
            </a:r>
          </a:p>
        </p:txBody>
      </p:sp>
      <p:sp>
        <p:nvSpPr>
          <p:cNvPr id="17434" name="AutoShape 31"/>
          <p:cNvSpPr>
            <a:spLocks noChangeArrowheads="1"/>
          </p:cNvSpPr>
          <p:nvPr/>
        </p:nvSpPr>
        <p:spPr bwMode="auto">
          <a:xfrm>
            <a:off x="1049338" y="5051425"/>
            <a:ext cx="1368425" cy="504825"/>
          </a:xfrm>
          <a:prstGeom prst="flowChartAlternateProcess">
            <a:avLst/>
          </a:prstGeom>
          <a:solidFill>
            <a:schemeClr val="accent1">
              <a:alpha val="30196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SNH</a:t>
            </a:r>
          </a:p>
        </p:txBody>
      </p:sp>
      <p:sp>
        <p:nvSpPr>
          <p:cNvPr id="17435" name="AutoShape 32"/>
          <p:cNvSpPr>
            <a:spLocks noChangeArrowheads="1"/>
          </p:cNvSpPr>
          <p:nvPr/>
        </p:nvSpPr>
        <p:spPr bwMode="auto">
          <a:xfrm>
            <a:off x="6665913" y="5053013"/>
            <a:ext cx="1368425" cy="504825"/>
          </a:xfrm>
          <a:prstGeom prst="flowChartAlternateProcess">
            <a:avLst/>
          </a:prstGeom>
          <a:solidFill>
            <a:schemeClr val="accent1">
              <a:alpha val="30196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SEMOB</a:t>
            </a:r>
          </a:p>
        </p:txBody>
      </p:sp>
      <p:sp>
        <p:nvSpPr>
          <p:cNvPr id="17436" name="AutoShape 33"/>
          <p:cNvSpPr>
            <a:spLocks noChangeArrowheads="1"/>
          </p:cNvSpPr>
          <p:nvPr/>
        </p:nvSpPr>
        <p:spPr bwMode="auto">
          <a:xfrm>
            <a:off x="4865688" y="5053013"/>
            <a:ext cx="1368425" cy="504825"/>
          </a:xfrm>
          <a:prstGeom prst="flowChartAlternateProcess">
            <a:avLst/>
          </a:prstGeom>
          <a:solidFill>
            <a:schemeClr val="accent1">
              <a:alpha val="30196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SNAPU</a:t>
            </a:r>
          </a:p>
        </p:txBody>
      </p:sp>
      <p:sp>
        <p:nvSpPr>
          <p:cNvPr id="17437" name="Line 34"/>
          <p:cNvSpPr>
            <a:spLocks noChangeShapeType="1"/>
          </p:cNvSpPr>
          <p:nvPr/>
        </p:nvSpPr>
        <p:spPr bwMode="auto">
          <a:xfrm flipH="1" flipV="1">
            <a:off x="1625600" y="4764088"/>
            <a:ext cx="5688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38" name="Line 35"/>
          <p:cNvSpPr>
            <a:spLocks noChangeShapeType="1"/>
          </p:cNvSpPr>
          <p:nvPr/>
        </p:nvSpPr>
        <p:spPr bwMode="auto">
          <a:xfrm flipH="1" flipV="1">
            <a:off x="4549775" y="3397250"/>
            <a:ext cx="2873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39" name="Line 36"/>
          <p:cNvSpPr>
            <a:spLocks noChangeShapeType="1"/>
          </p:cNvSpPr>
          <p:nvPr/>
        </p:nvSpPr>
        <p:spPr bwMode="auto">
          <a:xfrm flipH="1" flipV="1">
            <a:off x="4549775" y="4132263"/>
            <a:ext cx="2873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40" name="Line 38"/>
          <p:cNvSpPr>
            <a:spLocks noChangeShapeType="1"/>
          </p:cNvSpPr>
          <p:nvPr/>
        </p:nvSpPr>
        <p:spPr bwMode="auto">
          <a:xfrm>
            <a:off x="1625600" y="47640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41" name="Line 39"/>
          <p:cNvSpPr>
            <a:spLocks noChangeShapeType="1"/>
          </p:cNvSpPr>
          <p:nvPr/>
        </p:nvSpPr>
        <p:spPr bwMode="auto">
          <a:xfrm>
            <a:off x="3713163" y="47640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42" name="Line 40"/>
          <p:cNvSpPr>
            <a:spLocks noChangeShapeType="1"/>
          </p:cNvSpPr>
          <p:nvPr/>
        </p:nvSpPr>
        <p:spPr bwMode="auto">
          <a:xfrm>
            <a:off x="7313613" y="47640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43" name="Line 41"/>
          <p:cNvSpPr>
            <a:spLocks noChangeShapeType="1"/>
          </p:cNvSpPr>
          <p:nvPr/>
        </p:nvSpPr>
        <p:spPr bwMode="auto">
          <a:xfrm>
            <a:off x="5513388" y="47640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44" name="Line 19"/>
          <p:cNvSpPr>
            <a:spLocks noChangeShapeType="1"/>
          </p:cNvSpPr>
          <p:nvPr/>
        </p:nvSpPr>
        <p:spPr bwMode="auto">
          <a:xfrm flipH="1" flipV="1">
            <a:off x="2967038" y="2606675"/>
            <a:ext cx="2857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45" name="AutoShape 8"/>
          <p:cNvSpPr>
            <a:spLocks noChangeArrowheads="1"/>
          </p:cNvSpPr>
          <p:nvPr/>
        </p:nvSpPr>
        <p:spPr bwMode="auto">
          <a:xfrm>
            <a:off x="2747963" y="3843338"/>
            <a:ext cx="1512887" cy="650875"/>
          </a:xfrm>
          <a:prstGeom prst="flowChartAlternateProcess">
            <a:avLst/>
          </a:prstGeom>
          <a:solidFill>
            <a:srgbClr val="CCFF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Assessorias</a:t>
            </a:r>
          </a:p>
        </p:txBody>
      </p:sp>
      <p:sp>
        <p:nvSpPr>
          <p:cNvPr id="17446" name="AutoShape 28"/>
          <p:cNvSpPr>
            <a:spLocks noChangeArrowheads="1"/>
          </p:cNvSpPr>
          <p:nvPr/>
        </p:nvSpPr>
        <p:spPr bwMode="auto">
          <a:xfrm>
            <a:off x="4837113" y="3040063"/>
            <a:ext cx="1512887" cy="576262"/>
          </a:xfrm>
          <a:prstGeom prst="flowChartAlternateProcess">
            <a:avLst/>
          </a:prstGeom>
          <a:solidFill>
            <a:srgbClr val="CCFF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600"/>
              <a:t>CONJUR</a:t>
            </a:r>
          </a:p>
        </p:txBody>
      </p:sp>
      <p:sp>
        <p:nvSpPr>
          <p:cNvPr id="17447" name="Line 36"/>
          <p:cNvSpPr>
            <a:spLocks noChangeShapeType="1"/>
          </p:cNvSpPr>
          <p:nvPr/>
        </p:nvSpPr>
        <p:spPr bwMode="auto">
          <a:xfrm flipH="1" flipV="1">
            <a:off x="4260850" y="4132263"/>
            <a:ext cx="2873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48" name="Line 36"/>
          <p:cNvSpPr>
            <a:spLocks noChangeShapeType="1"/>
          </p:cNvSpPr>
          <p:nvPr/>
        </p:nvSpPr>
        <p:spPr bwMode="auto">
          <a:xfrm flipH="1" flipV="1">
            <a:off x="4260850" y="3397250"/>
            <a:ext cx="2873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49" name="Line 40"/>
          <p:cNvSpPr>
            <a:spLocks noChangeShapeType="1"/>
          </p:cNvSpPr>
          <p:nvPr/>
        </p:nvSpPr>
        <p:spPr bwMode="auto">
          <a:xfrm>
            <a:off x="2381250" y="4556125"/>
            <a:ext cx="630238" cy="5000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7450" name="Line 40"/>
          <p:cNvSpPr>
            <a:spLocks noChangeShapeType="1"/>
          </p:cNvSpPr>
          <p:nvPr/>
        </p:nvSpPr>
        <p:spPr bwMode="auto">
          <a:xfrm>
            <a:off x="971550" y="698500"/>
            <a:ext cx="595313" cy="4699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WordArt 3"/>
          <p:cNvSpPr>
            <a:spLocks noChangeArrowheads="1" noChangeShapeType="1" noTextEdit="1"/>
          </p:cNvSpPr>
          <p:nvPr/>
        </p:nvSpPr>
        <p:spPr bwMode="auto">
          <a:xfrm>
            <a:off x="3419475" y="3186113"/>
            <a:ext cx="2495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1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SANEAMENTO BÁSICO</a:t>
            </a:r>
          </a:p>
        </p:txBody>
      </p:sp>
      <p:grpSp>
        <p:nvGrpSpPr>
          <p:cNvPr id="19462" name="Group 17"/>
          <p:cNvGrpSpPr>
            <a:grpSpLocks/>
          </p:cNvGrpSpPr>
          <p:nvPr/>
        </p:nvGrpSpPr>
        <p:grpSpPr bwMode="auto">
          <a:xfrm>
            <a:off x="935038" y="1403350"/>
            <a:ext cx="2160587" cy="1296988"/>
            <a:chOff x="567" y="981"/>
            <a:chExt cx="1361" cy="817"/>
          </a:xfrm>
        </p:grpSpPr>
        <p:sp>
          <p:nvSpPr>
            <p:cNvPr id="19484" name="Oval 18"/>
            <p:cNvSpPr>
              <a:spLocks noChangeArrowheads="1"/>
            </p:cNvSpPr>
            <p:nvPr/>
          </p:nvSpPr>
          <p:spPr bwMode="auto">
            <a:xfrm>
              <a:off x="567" y="981"/>
              <a:ext cx="1361" cy="81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altLang="pt-BR" sz="2000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9485" name="Text Box 19"/>
            <p:cNvSpPr txBox="1">
              <a:spLocks noChangeArrowheads="1"/>
            </p:cNvSpPr>
            <p:nvPr/>
          </p:nvSpPr>
          <p:spPr bwMode="auto">
            <a:xfrm>
              <a:off x="657" y="1275"/>
              <a:ext cx="1134" cy="25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PT" altLang="pt-BR" sz="2000" b="1" dirty="0" smtClean="0">
                  <a:latin typeface="Arial Narrow" pitchFamily="34" charset="0"/>
                </a:rPr>
                <a:t>Outros...</a:t>
              </a:r>
              <a:endParaRPr lang="pt-BR" altLang="pt-BR" sz="2000" b="1" dirty="0">
                <a:latin typeface="Arial Narrow" pitchFamily="34" charset="0"/>
              </a:endParaRPr>
            </a:p>
          </p:txBody>
        </p:sp>
      </p:grpSp>
      <p:grpSp>
        <p:nvGrpSpPr>
          <p:cNvPr id="19463" name="Group 17"/>
          <p:cNvGrpSpPr>
            <a:grpSpLocks/>
          </p:cNvGrpSpPr>
          <p:nvPr/>
        </p:nvGrpSpPr>
        <p:grpSpPr bwMode="auto">
          <a:xfrm>
            <a:off x="6875463" y="2879725"/>
            <a:ext cx="2160587" cy="1296988"/>
            <a:chOff x="567" y="981"/>
            <a:chExt cx="1361" cy="817"/>
          </a:xfrm>
        </p:grpSpPr>
        <p:sp>
          <p:nvSpPr>
            <p:cNvPr id="19482" name="Oval 18"/>
            <p:cNvSpPr>
              <a:spLocks noChangeArrowheads="1"/>
            </p:cNvSpPr>
            <p:nvPr/>
          </p:nvSpPr>
          <p:spPr bwMode="auto">
            <a:xfrm>
              <a:off x="567" y="981"/>
              <a:ext cx="1361" cy="81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altLang="pt-BR" sz="2000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9483" name="Text Box 19"/>
            <p:cNvSpPr txBox="1">
              <a:spLocks noChangeArrowheads="1"/>
            </p:cNvSpPr>
            <p:nvPr/>
          </p:nvSpPr>
          <p:spPr bwMode="auto">
            <a:xfrm>
              <a:off x="657" y="1275"/>
              <a:ext cx="1134" cy="25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altLang="pt-BR" sz="2000" b="1">
                  <a:latin typeface="Arial Narrow" pitchFamily="34" charset="0"/>
                </a:rPr>
                <a:t>MI/Codevasf</a:t>
              </a:r>
            </a:p>
          </p:txBody>
        </p:sp>
      </p:grp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5288" y="668338"/>
            <a:ext cx="828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t-BR" altLang="pt-BR" sz="2400" b="1">
                <a:solidFill>
                  <a:srgbClr val="000000"/>
                </a:solidFill>
                <a:latin typeface="Arial Narrow" pitchFamily="34" charset="0"/>
              </a:rPr>
              <a:t>ATUAÇÃO DO GOVERNO FEDERAL EM SANEAMENTO BÁSICO </a:t>
            </a:r>
          </a:p>
        </p:txBody>
      </p:sp>
      <p:sp>
        <p:nvSpPr>
          <p:cNvPr id="19461" name="WordArt 3"/>
          <p:cNvSpPr>
            <a:spLocks noChangeArrowheads="1" noChangeShapeType="1" noTextEdit="1"/>
          </p:cNvSpPr>
          <p:nvPr/>
        </p:nvSpPr>
        <p:spPr bwMode="auto">
          <a:xfrm>
            <a:off x="3421063" y="3186113"/>
            <a:ext cx="2495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1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SANEAMENTO BÁSICO</a:t>
            </a:r>
          </a:p>
        </p:txBody>
      </p:sp>
      <p:grpSp>
        <p:nvGrpSpPr>
          <p:cNvPr id="19469" name="Group 17"/>
          <p:cNvGrpSpPr>
            <a:grpSpLocks/>
          </p:cNvGrpSpPr>
          <p:nvPr/>
        </p:nvGrpSpPr>
        <p:grpSpPr bwMode="auto">
          <a:xfrm>
            <a:off x="3492500" y="1063625"/>
            <a:ext cx="2160588" cy="1296988"/>
            <a:chOff x="567" y="981"/>
            <a:chExt cx="1361" cy="817"/>
          </a:xfrm>
        </p:grpSpPr>
        <p:sp>
          <p:nvSpPr>
            <p:cNvPr id="19480" name="Oval 18"/>
            <p:cNvSpPr>
              <a:spLocks noChangeArrowheads="1"/>
            </p:cNvSpPr>
            <p:nvPr/>
          </p:nvSpPr>
          <p:spPr bwMode="auto">
            <a:xfrm>
              <a:off x="567" y="981"/>
              <a:ext cx="1361" cy="81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altLang="pt-BR" sz="2000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9481" name="Text Box 19"/>
            <p:cNvSpPr txBox="1">
              <a:spLocks noChangeArrowheads="1"/>
            </p:cNvSpPr>
            <p:nvPr/>
          </p:nvSpPr>
          <p:spPr bwMode="auto">
            <a:xfrm>
              <a:off x="657" y="1275"/>
              <a:ext cx="11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PT" altLang="pt-BR" sz="2000" b="1">
                  <a:latin typeface="Arial Narrow" pitchFamily="34" charset="0"/>
                </a:rPr>
                <a:t>MCIDADES</a:t>
              </a:r>
              <a:endParaRPr lang="pt-BR" altLang="pt-BR" sz="2000" b="1">
                <a:latin typeface="Arial Narrow" pitchFamily="34" charset="0"/>
              </a:endParaRPr>
            </a:p>
          </p:txBody>
        </p:sp>
      </p:grpSp>
      <p:grpSp>
        <p:nvGrpSpPr>
          <p:cNvPr id="19470" name="Group 17"/>
          <p:cNvGrpSpPr>
            <a:grpSpLocks/>
          </p:cNvGrpSpPr>
          <p:nvPr/>
        </p:nvGrpSpPr>
        <p:grpSpPr bwMode="auto">
          <a:xfrm>
            <a:off x="6156325" y="1443038"/>
            <a:ext cx="2160588" cy="1296987"/>
            <a:chOff x="567" y="981"/>
            <a:chExt cx="1361" cy="817"/>
          </a:xfrm>
        </p:grpSpPr>
        <p:sp>
          <p:nvSpPr>
            <p:cNvPr id="19478" name="Oval 18"/>
            <p:cNvSpPr>
              <a:spLocks noChangeArrowheads="1"/>
            </p:cNvSpPr>
            <p:nvPr/>
          </p:nvSpPr>
          <p:spPr bwMode="auto">
            <a:xfrm>
              <a:off x="567" y="981"/>
              <a:ext cx="1361" cy="81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altLang="pt-BR" sz="2000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9479" name="Text Box 19"/>
            <p:cNvSpPr txBox="1">
              <a:spLocks noChangeArrowheads="1"/>
            </p:cNvSpPr>
            <p:nvPr/>
          </p:nvSpPr>
          <p:spPr bwMode="auto">
            <a:xfrm>
              <a:off x="657" y="1275"/>
              <a:ext cx="1134" cy="25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PT" altLang="pt-BR" sz="2000" b="1">
                  <a:latin typeface="Arial Narrow" pitchFamily="34" charset="0"/>
                </a:rPr>
                <a:t>MS/FUNASA</a:t>
              </a:r>
              <a:endParaRPr lang="pt-BR" altLang="pt-BR" sz="2000" b="1">
                <a:latin typeface="Arial Narrow" pitchFamily="34" charset="0"/>
              </a:endParaRPr>
            </a:p>
          </p:txBody>
        </p:sp>
      </p:grpSp>
      <p:grpSp>
        <p:nvGrpSpPr>
          <p:cNvPr id="19471" name="Group 17"/>
          <p:cNvGrpSpPr>
            <a:grpSpLocks/>
          </p:cNvGrpSpPr>
          <p:nvPr/>
        </p:nvGrpSpPr>
        <p:grpSpPr bwMode="auto">
          <a:xfrm>
            <a:off x="3635375" y="4581525"/>
            <a:ext cx="2160588" cy="1296988"/>
            <a:chOff x="567" y="981"/>
            <a:chExt cx="1361" cy="817"/>
          </a:xfrm>
        </p:grpSpPr>
        <p:sp>
          <p:nvSpPr>
            <p:cNvPr id="19476" name="Oval 18"/>
            <p:cNvSpPr>
              <a:spLocks noChangeArrowheads="1"/>
            </p:cNvSpPr>
            <p:nvPr/>
          </p:nvSpPr>
          <p:spPr bwMode="auto">
            <a:xfrm>
              <a:off x="567" y="981"/>
              <a:ext cx="1361" cy="81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altLang="pt-BR" sz="2000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9477" name="Text Box 19"/>
            <p:cNvSpPr txBox="1">
              <a:spLocks noChangeArrowheads="1"/>
            </p:cNvSpPr>
            <p:nvPr/>
          </p:nvSpPr>
          <p:spPr bwMode="auto">
            <a:xfrm>
              <a:off x="657" y="1275"/>
              <a:ext cx="1134" cy="25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altLang="pt-BR" sz="2000" b="1" dirty="0" smtClean="0">
                  <a:latin typeface="Arial Narrow" pitchFamily="34" charset="0"/>
                </a:rPr>
                <a:t>MMA</a:t>
              </a:r>
              <a:endParaRPr lang="pt-BR" altLang="pt-BR" sz="2000" b="1" dirty="0">
                <a:latin typeface="Arial Narrow" pitchFamily="34" charset="0"/>
              </a:endParaRPr>
            </a:p>
          </p:txBody>
        </p:sp>
      </p:grpSp>
      <p:grpSp>
        <p:nvGrpSpPr>
          <p:cNvPr id="19473" name="Group 17"/>
          <p:cNvGrpSpPr>
            <a:grpSpLocks/>
          </p:cNvGrpSpPr>
          <p:nvPr/>
        </p:nvGrpSpPr>
        <p:grpSpPr bwMode="auto">
          <a:xfrm>
            <a:off x="1093788" y="4343400"/>
            <a:ext cx="2160587" cy="1296988"/>
            <a:chOff x="567" y="981"/>
            <a:chExt cx="1361" cy="817"/>
          </a:xfrm>
        </p:grpSpPr>
        <p:sp>
          <p:nvSpPr>
            <p:cNvPr id="2" name="Oval 18"/>
            <p:cNvSpPr>
              <a:spLocks noChangeArrowheads="1"/>
            </p:cNvSpPr>
            <p:nvPr/>
          </p:nvSpPr>
          <p:spPr bwMode="auto">
            <a:xfrm>
              <a:off x="567" y="981"/>
              <a:ext cx="1361" cy="81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altLang="pt-BR" sz="2000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657" y="1275"/>
              <a:ext cx="1134" cy="25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altLang="pt-BR" sz="2000" b="1" dirty="0" smtClean="0">
                  <a:latin typeface="Arial Narrow" pitchFamily="34" charset="0"/>
                </a:rPr>
                <a:t>MTE</a:t>
              </a:r>
              <a:endParaRPr lang="pt-BR" altLang="pt-BR" sz="2000" b="1" dirty="0">
                <a:latin typeface="Arial Narrow" pitchFamily="34" charset="0"/>
              </a:endParaRPr>
            </a:p>
          </p:txBody>
        </p:sp>
      </p:grpSp>
      <p:grpSp>
        <p:nvGrpSpPr>
          <p:cNvPr id="19474" name="Group 17"/>
          <p:cNvGrpSpPr>
            <a:grpSpLocks/>
          </p:cNvGrpSpPr>
          <p:nvPr/>
        </p:nvGrpSpPr>
        <p:grpSpPr bwMode="auto">
          <a:xfrm>
            <a:off x="6156325" y="4292600"/>
            <a:ext cx="2160588" cy="1296988"/>
            <a:chOff x="567" y="981"/>
            <a:chExt cx="1361" cy="817"/>
          </a:xfrm>
        </p:grpSpPr>
        <p:sp>
          <p:nvSpPr>
            <p:cNvPr id="19472" name="Oval 18"/>
            <p:cNvSpPr>
              <a:spLocks noChangeArrowheads="1"/>
            </p:cNvSpPr>
            <p:nvPr/>
          </p:nvSpPr>
          <p:spPr bwMode="auto">
            <a:xfrm>
              <a:off x="567" y="981"/>
              <a:ext cx="1361" cy="81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altLang="pt-BR" sz="2000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" name="Text Box 19"/>
            <p:cNvSpPr txBox="1">
              <a:spLocks noChangeArrowheads="1"/>
            </p:cNvSpPr>
            <p:nvPr/>
          </p:nvSpPr>
          <p:spPr bwMode="auto">
            <a:xfrm>
              <a:off x="657" y="1275"/>
              <a:ext cx="1134" cy="23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PT" altLang="pt-BR" sz="2400" b="1">
                  <a:latin typeface="Arial Narrow" pitchFamily="34" charset="0"/>
                </a:rPr>
                <a:t>MDS</a:t>
              </a:r>
              <a:endParaRPr lang="pt-BR" altLang="pt-BR" sz="2400" b="1">
                <a:latin typeface="Arial Narrow" pitchFamily="34" charset="0"/>
              </a:endParaRPr>
            </a:p>
          </p:txBody>
        </p:sp>
      </p:grpSp>
      <p:grpSp>
        <p:nvGrpSpPr>
          <p:cNvPr id="19549" name="Group 93"/>
          <p:cNvGrpSpPr>
            <a:grpSpLocks/>
          </p:cNvGrpSpPr>
          <p:nvPr/>
        </p:nvGrpSpPr>
        <p:grpSpPr bwMode="auto">
          <a:xfrm>
            <a:off x="119063" y="2924175"/>
            <a:ext cx="2159000" cy="1296988"/>
            <a:chOff x="158" y="1802"/>
            <a:chExt cx="1361" cy="817"/>
          </a:xfrm>
        </p:grpSpPr>
        <p:grpSp>
          <p:nvGrpSpPr>
            <p:cNvPr id="19468" name="Group 17"/>
            <p:cNvGrpSpPr>
              <a:grpSpLocks/>
            </p:cNvGrpSpPr>
            <p:nvPr/>
          </p:nvGrpSpPr>
          <p:grpSpPr bwMode="auto">
            <a:xfrm>
              <a:off x="158" y="1802"/>
              <a:ext cx="1361" cy="817"/>
              <a:chOff x="567" y="981"/>
              <a:chExt cx="1361" cy="817"/>
            </a:xfrm>
          </p:grpSpPr>
          <p:sp>
            <p:nvSpPr>
              <p:cNvPr id="4" name="Oval 18"/>
              <p:cNvSpPr>
                <a:spLocks noChangeArrowheads="1"/>
              </p:cNvSpPr>
              <p:nvPr/>
            </p:nvSpPr>
            <p:spPr bwMode="auto">
              <a:xfrm>
                <a:off x="567" y="981"/>
                <a:ext cx="1361" cy="817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altLang="pt-BR" sz="2000" b="1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" name="Text Box 19"/>
              <p:cNvSpPr txBox="1">
                <a:spLocks noChangeArrowheads="1"/>
              </p:cNvSpPr>
              <p:nvPr/>
            </p:nvSpPr>
            <p:spPr bwMode="auto">
              <a:xfrm>
                <a:off x="657" y="1275"/>
                <a:ext cx="1134" cy="250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altLang="pt-BR" sz="2000" b="1">
                  <a:latin typeface="Arial Narrow" pitchFamily="34" charset="0"/>
                </a:endParaRPr>
              </a:p>
            </p:txBody>
          </p:sp>
        </p:grpSp>
        <p:sp>
          <p:nvSpPr>
            <p:cNvPr id="19506" name="Rectangle 50"/>
            <p:cNvSpPr>
              <a:spLocks noChangeArrowheads="1"/>
            </p:cNvSpPr>
            <p:nvPr/>
          </p:nvSpPr>
          <p:spPr bwMode="auto">
            <a:xfrm>
              <a:off x="668" y="2115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pt-PT" b="1"/>
                <a:t>MD</a:t>
              </a:r>
              <a:endParaRPr lang="pt-BR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3"/>
          <p:cNvSpPr>
            <a:spLocks noChangeShapeType="1"/>
          </p:cNvSpPr>
          <p:nvPr/>
        </p:nvSpPr>
        <p:spPr bwMode="auto">
          <a:xfrm>
            <a:off x="4203700" y="1038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70" name="Line 4"/>
          <p:cNvSpPr>
            <a:spLocks noChangeShapeType="1"/>
          </p:cNvSpPr>
          <p:nvPr/>
        </p:nvSpPr>
        <p:spPr bwMode="auto">
          <a:xfrm>
            <a:off x="5219700" y="1228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95250" y="836613"/>
            <a:ext cx="295275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u="sng"/>
              <a:t>Governo Federal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6143625" y="836613"/>
            <a:ext cx="29527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u="sng"/>
              <a:t>Governo Municipal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95250" y="1689100"/>
            <a:ext cx="2952750" cy="193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000" b="1">
                <a:latin typeface="Arial Narrow" pitchFamily="34" charset="0"/>
              </a:rPr>
              <a:t>° Estabelecer as diretrizes gerais na esfera nacional</a:t>
            </a:r>
          </a:p>
          <a:p>
            <a:endParaRPr lang="pt-BR" altLang="pt-BR" sz="2000" b="1">
              <a:latin typeface="Arial Narrow" pitchFamily="34" charset="0"/>
            </a:endParaRPr>
          </a:p>
          <a:p>
            <a:r>
              <a:rPr lang="pt-BR" altLang="pt-BR" sz="2000" b="1">
                <a:latin typeface="Arial Narrow" pitchFamily="34" charset="0"/>
              </a:rPr>
              <a:t>° Desenvolver e apoiar programas de saneamento na esfera nacional</a:t>
            </a: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3119438" y="836613"/>
            <a:ext cx="29527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u="sng"/>
              <a:t>Governo Estadual</a:t>
            </a: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3119438" y="1701800"/>
            <a:ext cx="2965450" cy="317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000" b="1">
                <a:latin typeface="Arial Narrow" pitchFamily="34" charset="0"/>
              </a:rPr>
              <a:t>° Desenvolver e apoiar programas de saneamento na esfera estadual</a:t>
            </a:r>
          </a:p>
          <a:p>
            <a:r>
              <a:rPr lang="pt-BR" altLang="pt-BR" sz="2000" b="1">
                <a:latin typeface="Arial Narrow" pitchFamily="34" charset="0"/>
              </a:rPr>
              <a:t>° Operar e manter sistemas de saneamento por delegação municipal</a:t>
            </a:r>
          </a:p>
          <a:p>
            <a:r>
              <a:rPr lang="pt-BR" altLang="pt-BR" sz="2000" b="1">
                <a:latin typeface="Arial Narrow" pitchFamily="34" charset="0"/>
              </a:rPr>
              <a:t>° Estabelecer política tarifária e de subsídios nos sistemas operados pelo estado</a:t>
            </a: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6145213" y="1701800"/>
            <a:ext cx="2963862" cy="286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000" b="1">
                <a:latin typeface="Arial Narrow" pitchFamily="34" charset="0"/>
              </a:rPr>
              <a:t>° Desenvolver e apoiar programas de saneamento na esfera municipal</a:t>
            </a:r>
          </a:p>
          <a:p>
            <a:r>
              <a:rPr lang="pt-BR" altLang="pt-BR" sz="2000" b="1">
                <a:latin typeface="Arial Narrow" pitchFamily="34" charset="0"/>
              </a:rPr>
              <a:t>° Planejar, operar e manter e regular os sistemas de saneamento locais</a:t>
            </a:r>
            <a:br>
              <a:rPr lang="pt-BR" altLang="pt-BR" sz="2000" b="1">
                <a:latin typeface="Arial Narrow" pitchFamily="34" charset="0"/>
              </a:rPr>
            </a:br>
            <a:r>
              <a:rPr lang="pt-BR" altLang="pt-BR" sz="2000" b="1">
                <a:latin typeface="Arial Narrow" pitchFamily="34" charset="0"/>
              </a:rPr>
              <a:t> ° Estabelecer política tarifária e de subsídios local</a:t>
            </a:r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971550" y="5454650"/>
            <a:ext cx="7200900" cy="711200"/>
          </a:xfrm>
          <a:prstGeom prst="rect">
            <a:avLst/>
          </a:prstGeom>
          <a:solidFill>
            <a:srgbClr val="A9D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u="sng"/>
              <a:t>SOCIEDADE CIVIL</a:t>
            </a:r>
            <a:br>
              <a:rPr lang="pt-BR" altLang="pt-BR" sz="2000" b="1" u="sng"/>
            </a:br>
            <a:r>
              <a:rPr lang="pt-BR" altLang="pt-BR" sz="2000" b="1"/>
              <a:t>Controle social</a:t>
            </a:r>
          </a:p>
        </p:txBody>
      </p:sp>
      <p:sp>
        <p:nvSpPr>
          <p:cNvPr id="32778" name="Line 12"/>
          <p:cNvSpPr>
            <a:spLocks noChangeShapeType="1"/>
          </p:cNvSpPr>
          <p:nvPr/>
        </p:nvSpPr>
        <p:spPr bwMode="auto">
          <a:xfrm>
            <a:off x="1476375" y="12430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79" name="Line 13"/>
          <p:cNvSpPr>
            <a:spLocks noChangeShapeType="1"/>
          </p:cNvSpPr>
          <p:nvPr/>
        </p:nvSpPr>
        <p:spPr bwMode="auto">
          <a:xfrm>
            <a:off x="4597400" y="12557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80" name="Line 14"/>
          <p:cNvSpPr>
            <a:spLocks noChangeShapeType="1"/>
          </p:cNvSpPr>
          <p:nvPr/>
        </p:nvSpPr>
        <p:spPr bwMode="auto">
          <a:xfrm>
            <a:off x="7596188" y="12557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81" name="Line 15"/>
          <p:cNvSpPr>
            <a:spLocks noChangeShapeType="1"/>
          </p:cNvSpPr>
          <p:nvPr/>
        </p:nvSpPr>
        <p:spPr bwMode="auto">
          <a:xfrm>
            <a:off x="1476375" y="3756025"/>
            <a:ext cx="574675" cy="157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782" name="Line 16"/>
          <p:cNvSpPr>
            <a:spLocks noChangeShapeType="1"/>
          </p:cNvSpPr>
          <p:nvPr/>
        </p:nvSpPr>
        <p:spPr bwMode="auto">
          <a:xfrm flipH="1">
            <a:off x="7380288" y="4594225"/>
            <a:ext cx="2159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783" name="Line 17"/>
          <p:cNvSpPr>
            <a:spLocks noChangeShapeType="1"/>
          </p:cNvSpPr>
          <p:nvPr/>
        </p:nvSpPr>
        <p:spPr bwMode="auto">
          <a:xfrm>
            <a:off x="4572000" y="4868863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-252413" y="147638"/>
            <a:ext cx="9498013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pt-BR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Síntese: Atribuições Legais dos Entes Federados</a:t>
            </a:r>
          </a:p>
        </p:txBody>
      </p:sp>
      <p:sp>
        <p:nvSpPr>
          <p:cNvPr id="32785" name="CaixaDeTexto 17"/>
          <p:cNvSpPr txBox="1">
            <a:spLocks noChangeArrowheads="1"/>
          </p:cNvSpPr>
          <p:nvPr/>
        </p:nvSpPr>
        <p:spPr bwMode="auto">
          <a:xfrm>
            <a:off x="9540875" y="231775"/>
            <a:ext cx="115252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2400" b="1">
                <a:solidFill>
                  <a:srgbClr val="00B050"/>
                </a:solidFill>
                <a:latin typeface="Arial Narrow" pitchFamily="34" charset="0"/>
              </a:rPr>
              <a:t>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aixaDeTexto 1"/>
          <p:cNvSpPr txBox="1">
            <a:spLocks noChangeArrowheads="1"/>
          </p:cNvSpPr>
          <p:nvPr/>
        </p:nvSpPr>
        <p:spPr bwMode="auto">
          <a:xfrm>
            <a:off x="971550" y="620688"/>
            <a:ext cx="6913563" cy="46037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b="1" dirty="0" smtClean="0">
                <a:latin typeface="Arial Narrow" pitchFamily="34" charset="0"/>
              </a:rPr>
              <a:t>PRINCIPAIS AÇÕES </a:t>
            </a:r>
            <a:r>
              <a:rPr lang="pt-BR" sz="2400" b="1" dirty="0">
                <a:latin typeface="Arial Narrow" pitchFamily="34" charset="0"/>
              </a:rPr>
              <a:t>DO MINISTÉRIO DAS CIDADES</a:t>
            </a: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58775" y="1628775"/>
            <a:ext cx="878522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pt-BR" altLang="pt-BR" sz="2400" dirty="0">
                <a:solidFill>
                  <a:srgbClr val="000000"/>
                </a:solidFill>
              </a:rPr>
              <a:t>Estabelecimento do </a:t>
            </a:r>
            <a:r>
              <a:rPr lang="pt-BR" altLang="pt-BR" sz="2400" b="1" dirty="0">
                <a:solidFill>
                  <a:srgbClr val="000000"/>
                </a:solidFill>
              </a:rPr>
              <a:t>marco legal </a:t>
            </a:r>
            <a:r>
              <a:rPr lang="pt-BR" altLang="pt-BR" sz="2400" dirty="0">
                <a:solidFill>
                  <a:srgbClr val="000000"/>
                </a:solidFill>
              </a:rPr>
              <a:t>– Lei do saneamento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 dirty="0">
                <a:solidFill>
                  <a:srgbClr val="000000"/>
                </a:solidFill>
              </a:rPr>
              <a:t>Ampliação dos </a:t>
            </a:r>
            <a:r>
              <a:rPr lang="pt-BR" altLang="pt-BR" sz="2400" b="1" dirty="0">
                <a:solidFill>
                  <a:srgbClr val="000000"/>
                </a:solidFill>
              </a:rPr>
              <a:t>investimentos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 dirty="0">
                <a:solidFill>
                  <a:srgbClr val="000000"/>
                </a:solidFill>
              </a:rPr>
              <a:t>Busca de </a:t>
            </a:r>
            <a:r>
              <a:rPr lang="pt-BR" altLang="pt-BR" sz="2400" b="1" dirty="0">
                <a:solidFill>
                  <a:srgbClr val="000000"/>
                </a:solidFill>
              </a:rPr>
              <a:t>alternativas </a:t>
            </a:r>
            <a:r>
              <a:rPr lang="pt-BR" altLang="pt-BR" sz="2400" dirty="0">
                <a:solidFill>
                  <a:srgbClr val="000000"/>
                </a:solidFill>
              </a:rPr>
              <a:t>de recursos em momentos de crise</a:t>
            </a:r>
          </a:p>
          <a:p>
            <a:pPr marL="263525" indent="-263525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 b="1" dirty="0">
                <a:solidFill>
                  <a:srgbClr val="000000"/>
                </a:solidFill>
              </a:rPr>
              <a:t>Planejamento</a:t>
            </a:r>
            <a:r>
              <a:rPr lang="pt-BR" altLang="pt-BR" sz="2400" dirty="0">
                <a:solidFill>
                  <a:srgbClr val="000000"/>
                </a:solidFill>
              </a:rPr>
              <a:t> do setor de saneamento – </a:t>
            </a:r>
            <a:r>
              <a:rPr lang="pt-BR" altLang="pt-BR" sz="2400" dirty="0" err="1" smtClean="0">
                <a:solidFill>
                  <a:srgbClr val="000000"/>
                </a:solidFill>
              </a:rPr>
              <a:t>Plansab</a:t>
            </a:r>
            <a:r>
              <a:rPr lang="pt-BR" altLang="pt-BR" sz="2400" dirty="0">
                <a:solidFill>
                  <a:srgbClr val="000000"/>
                </a:solidFill>
              </a:rPr>
              <a:t>, </a:t>
            </a:r>
            <a:r>
              <a:rPr lang="pt-BR" altLang="pt-BR" sz="2400" dirty="0" err="1" smtClean="0">
                <a:solidFill>
                  <a:srgbClr val="000000"/>
                </a:solidFill>
              </a:rPr>
              <a:t>PMSBs</a:t>
            </a:r>
            <a:r>
              <a:rPr lang="pt-BR" altLang="pt-BR" sz="2400" dirty="0" smtClean="0">
                <a:solidFill>
                  <a:srgbClr val="000000"/>
                </a:solidFill>
              </a:rPr>
              <a:t>, Planos de </a:t>
            </a:r>
            <a:r>
              <a:rPr lang="pt-BR" altLang="pt-BR" sz="2400" dirty="0" err="1" smtClean="0">
                <a:solidFill>
                  <a:srgbClr val="000000"/>
                </a:solidFill>
              </a:rPr>
              <a:t>RIDEs</a:t>
            </a:r>
            <a:endParaRPr lang="pt-BR" altLang="pt-BR" sz="24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400" dirty="0">
                <a:solidFill>
                  <a:srgbClr val="000000"/>
                </a:solidFill>
              </a:rPr>
              <a:t>Fomento ao </a:t>
            </a:r>
            <a:r>
              <a:rPr lang="pt-BR" altLang="pt-BR" sz="2400" b="1" dirty="0" smtClean="0">
                <a:solidFill>
                  <a:srgbClr val="000000"/>
                </a:solidFill>
              </a:rPr>
              <a:t>Controle Social </a:t>
            </a:r>
            <a:r>
              <a:rPr lang="pt-BR" altLang="pt-BR" sz="2400" b="1" dirty="0">
                <a:solidFill>
                  <a:srgbClr val="000000"/>
                </a:solidFill>
              </a:rPr>
              <a:t>e </a:t>
            </a:r>
            <a:r>
              <a:rPr lang="pt-BR" altLang="pt-BR" sz="2400" b="1" dirty="0" smtClean="0">
                <a:solidFill>
                  <a:srgbClr val="000000"/>
                </a:solidFill>
              </a:rPr>
              <a:t>Regulação</a:t>
            </a:r>
            <a:endParaRPr lang="pt-BR" altLang="pt-BR" sz="2400" b="1" dirty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endParaRPr lang="pt-BR" altLang="pt-BR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8139</TotalTime>
  <Words>1796</Words>
  <Application>Microsoft Office PowerPoint</Application>
  <PresentationFormat>Apresentação na tela (4:3)</PresentationFormat>
  <Paragraphs>243</Paragraphs>
  <Slides>45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2" baseType="lpstr">
      <vt:lpstr>Arial Unicode MS</vt:lpstr>
      <vt:lpstr>Arial</vt:lpstr>
      <vt:lpstr>Arial Black</vt:lpstr>
      <vt:lpstr>Arial Narrow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Obrigado pela atenção!  sanearbrasil@cidades.gov.br (61) 2108-1931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Isabela Sbampato Batista R. de Paula</dc:creator>
  <cp:lastModifiedBy>user</cp:lastModifiedBy>
  <cp:revision>661</cp:revision>
  <cp:lastPrinted>2016-11-09T11:35:00Z</cp:lastPrinted>
  <dcterms:created xsi:type="dcterms:W3CDTF">2012-08-23T16:07:54Z</dcterms:created>
  <dcterms:modified xsi:type="dcterms:W3CDTF">2016-11-30T11:07:26Z</dcterms:modified>
</cp:coreProperties>
</file>