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2312-4BB0-45BE-AF3E-CD3DBA4F2F5A}" type="datetimeFigureOut">
              <a:rPr lang="pt-BR" smtClean="0"/>
              <a:t>28/11/2016</a:t>
            </a:fld>
            <a:endParaRPr lang="pt-B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75D2-9110-45D6-9430-8777097072F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2312-4BB0-45BE-AF3E-CD3DBA4F2F5A}" type="datetimeFigureOut">
              <a:rPr lang="pt-BR" smtClean="0"/>
              <a:t>28/11/2016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75D2-9110-45D6-9430-8777097072F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2312-4BB0-45BE-AF3E-CD3DBA4F2F5A}" type="datetimeFigureOut">
              <a:rPr lang="pt-BR" smtClean="0"/>
              <a:t>28/11/2016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75D2-9110-45D6-9430-8777097072F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2312-4BB0-45BE-AF3E-CD3DBA4F2F5A}" type="datetimeFigureOut">
              <a:rPr lang="pt-BR" smtClean="0"/>
              <a:t>28/11/2016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75D2-9110-45D6-9430-8777097072F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2312-4BB0-45BE-AF3E-CD3DBA4F2F5A}" type="datetimeFigureOut">
              <a:rPr lang="pt-BR" smtClean="0"/>
              <a:t>28/11/2016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75D2-9110-45D6-9430-8777097072F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2312-4BB0-45BE-AF3E-CD3DBA4F2F5A}" type="datetimeFigureOut">
              <a:rPr lang="pt-BR" smtClean="0"/>
              <a:t>28/11/2016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75D2-9110-45D6-9430-8777097072F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2312-4BB0-45BE-AF3E-CD3DBA4F2F5A}" type="datetimeFigureOut">
              <a:rPr lang="pt-BR" smtClean="0"/>
              <a:t>28/11/2016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75D2-9110-45D6-9430-8777097072F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2312-4BB0-45BE-AF3E-CD3DBA4F2F5A}" type="datetimeFigureOut">
              <a:rPr lang="pt-BR" smtClean="0"/>
              <a:t>28/11/2016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75D2-9110-45D6-9430-8777097072F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2312-4BB0-45BE-AF3E-CD3DBA4F2F5A}" type="datetimeFigureOut">
              <a:rPr lang="pt-BR" smtClean="0"/>
              <a:t>28/11/2016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75D2-9110-45D6-9430-8777097072F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2312-4BB0-45BE-AF3E-CD3DBA4F2F5A}" type="datetimeFigureOut">
              <a:rPr lang="pt-BR" smtClean="0"/>
              <a:t>28/11/2016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75D2-9110-45D6-9430-8777097072F5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2312-4BB0-45BE-AF3E-CD3DBA4F2F5A}" type="datetimeFigureOut">
              <a:rPr lang="pt-BR" smtClean="0"/>
              <a:t>28/11/2016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1575D2-9110-45D6-9430-8777097072F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CE2312-4BB0-45BE-AF3E-CD3DBA4F2F5A}" type="datetimeFigureOut">
              <a:rPr lang="pt-BR" smtClean="0"/>
              <a:t>28/11/2016</a:t>
            </a:fld>
            <a:endParaRPr lang="pt-B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1575D2-9110-45D6-9430-8777097072F5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3568" y="764704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Seminário Nacional de Saneamento Sustentável</a:t>
            </a:r>
          </a:p>
          <a:p>
            <a:pPr algn="ctr"/>
            <a:endParaRPr lang="pt-B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pt-B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Painel I – Modelo de Gestão Sustentável:</a:t>
            </a:r>
          </a:p>
          <a:p>
            <a:pPr algn="ctr">
              <a:lnSpc>
                <a:spcPct val="200000"/>
              </a:lnSpc>
            </a:pPr>
            <a:r>
              <a:rPr lang="pt-BR" sz="2800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Legislação e o papel do Parlamento</a:t>
            </a:r>
          </a:p>
          <a:p>
            <a:pPr algn="ctr">
              <a:lnSpc>
                <a:spcPct val="200000"/>
              </a:lnSpc>
            </a:pPr>
            <a:r>
              <a:rPr lang="pt-B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Tema: </a:t>
            </a:r>
            <a:r>
              <a:rPr lang="pt-BR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Agências Reguladoras</a:t>
            </a:r>
            <a:endParaRPr lang="pt-BR" sz="28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83568" y="5229200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Dilma Pena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65909" y="6093296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29 Novembro 2016</a:t>
            </a:r>
          </a:p>
        </p:txBody>
      </p:sp>
    </p:spTree>
    <p:extLst>
      <p:ext uri="{BB962C8B-B14F-4D97-AF65-F5344CB8AC3E}">
        <p14:creationId xmlns:p14="http://schemas.microsoft.com/office/powerpoint/2010/main" val="681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368436" y="66110"/>
            <a:ext cx="244827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Constituição Federal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982415" y="642174"/>
            <a:ext cx="5220314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Lei de Diretrizes de Saneamento 11.445 de 2007</a:t>
            </a:r>
            <a:endParaRPr lang="pt-BR" sz="1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982415" y="1157843"/>
            <a:ext cx="522031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Lei de Consórcios Públicos</a:t>
            </a:r>
          </a:p>
          <a:p>
            <a:pPr algn="ctr"/>
            <a:r>
              <a:rPr lang="pt-BR" sz="1600" dirty="0" smtClean="0"/>
              <a:t>Lei de Concessões</a:t>
            </a:r>
          </a:p>
          <a:p>
            <a:pPr algn="ctr"/>
            <a:r>
              <a:rPr lang="pt-BR" sz="1600" dirty="0" smtClean="0"/>
              <a:t>Lei de Parceria Público Privada</a:t>
            </a:r>
            <a:endParaRPr lang="pt-BR" sz="1600" dirty="0"/>
          </a:p>
        </p:txBody>
      </p:sp>
      <p:sp>
        <p:nvSpPr>
          <p:cNvPr id="10" name="Retângulo 9"/>
          <p:cNvSpPr/>
          <p:nvPr/>
        </p:nvSpPr>
        <p:spPr>
          <a:xfrm>
            <a:off x="1712252" y="0"/>
            <a:ext cx="5760640" cy="213285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545905" y="2307315"/>
            <a:ext cx="4104455" cy="830997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Legislação Estadual</a:t>
            </a:r>
          </a:p>
          <a:p>
            <a:pPr algn="ctr"/>
            <a:r>
              <a:rPr lang="pt-BR" sz="1600" dirty="0" smtClean="0"/>
              <a:t>Politica Estadual de Saneamento</a:t>
            </a:r>
          </a:p>
          <a:p>
            <a:pPr algn="ctr"/>
            <a:r>
              <a:rPr lang="pt-BR" sz="1600" dirty="0" smtClean="0"/>
              <a:t>Criação da Agencia Estadual de Regulação</a:t>
            </a:r>
            <a:endParaRPr lang="pt-BR" sz="1600" dirty="0"/>
          </a:p>
        </p:txBody>
      </p:sp>
      <p:sp>
        <p:nvSpPr>
          <p:cNvPr id="12" name="Elipse 11"/>
          <p:cNvSpPr/>
          <p:nvPr/>
        </p:nvSpPr>
        <p:spPr>
          <a:xfrm>
            <a:off x="4972027" y="3405644"/>
            <a:ext cx="2286122" cy="5720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Planejamento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3279841" y="4077397"/>
            <a:ext cx="5616623" cy="16681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36000" bIns="36000"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Prestação do serviço: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Direta (autarquia)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Contrato Concessão Privado e Planasa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Contrato de Programa, a partir 2007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4936156" y="5849888"/>
            <a:ext cx="2321993" cy="9242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Regulação: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Estadual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Municipal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255504" y="3905672"/>
            <a:ext cx="2124237" cy="57203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Município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256750" y="5173557"/>
            <a:ext cx="2124237" cy="57203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Estado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7" name="Conector de seta reta 16"/>
          <p:cNvCxnSpPr>
            <a:stCxn id="15" idx="4"/>
            <a:endCxn id="16" idx="0"/>
          </p:cNvCxnSpPr>
          <p:nvPr/>
        </p:nvCxnSpPr>
        <p:spPr>
          <a:xfrm>
            <a:off x="1317623" y="4477708"/>
            <a:ext cx="1246" cy="695849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63517" y="459346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Convênio de cooperação </a:t>
            </a:r>
            <a:endParaRPr lang="pt-BR" sz="1200" dirty="0"/>
          </a:p>
        </p:txBody>
      </p:sp>
      <p:cxnSp>
        <p:nvCxnSpPr>
          <p:cNvPr id="19" name="Conector de seta reta 18"/>
          <p:cNvCxnSpPr>
            <a:stCxn id="15" idx="6"/>
            <a:endCxn id="12" idx="2"/>
          </p:cNvCxnSpPr>
          <p:nvPr/>
        </p:nvCxnSpPr>
        <p:spPr>
          <a:xfrm flipV="1">
            <a:off x="2379741" y="3691662"/>
            <a:ext cx="2592286" cy="50002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5" idx="6"/>
            <a:endCxn id="13" idx="2"/>
          </p:cNvCxnSpPr>
          <p:nvPr/>
        </p:nvCxnSpPr>
        <p:spPr>
          <a:xfrm>
            <a:off x="2379741" y="4191690"/>
            <a:ext cx="900100" cy="71980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16" idx="6"/>
            <a:endCxn id="13" idx="3"/>
          </p:cNvCxnSpPr>
          <p:nvPr/>
        </p:nvCxnSpPr>
        <p:spPr>
          <a:xfrm>
            <a:off x="2380987" y="5459575"/>
            <a:ext cx="1721389" cy="4171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2460872" y="5208968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Cia Estadual</a:t>
            </a:r>
            <a:endParaRPr lang="pt-BR" sz="1200" dirty="0"/>
          </a:p>
        </p:txBody>
      </p:sp>
      <p:cxnSp>
        <p:nvCxnSpPr>
          <p:cNvPr id="23" name="Conector de seta reta 22"/>
          <p:cNvCxnSpPr>
            <a:stCxn id="16" idx="6"/>
            <a:endCxn id="14" idx="2"/>
          </p:cNvCxnSpPr>
          <p:nvPr/>
        </p:nvCxnSpPr>
        <p:spPr>
          <a:xfrm>
            <a:off x="2380987" y="5459575"/>
            <a:ext cx="2555169" cy="85241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 rot="1089340">
            <a:off x="2460813" y="5866963"/>
            <a:ext cx="2316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Agencia Reguladora por delegação</a:t>
            </a:r>
            <a:endParaRPr lang="pt-BR" sz="1200" dirty="0"/>
          </a:p>
        </p:txBody>
      </p:sp>
      <p:cxnSp>
        <p:nvCxnSpPr>
          <p:cNvPr id="25" name="Conector de seta reta 24"/>
          <p:cNvCxnSpPr>
            <a:stCxn id="6" idx="2"/>
            <a:endCxn id="8" idx="0"/>
          </p:cNvCxnSpPr>
          <p:nvPr/>
        </p:nvCxnSpPr>
        <p:spPr>
          <a:xfrm>
            <a:off x="4592572" y="404664"/>
            <a:ext cx="0" cy="237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8" idx="2"/>
            <a:endCxn id="9" idx="0"/>
          </p:cNvCxnSpPr>
          <p:nvPr/>
        </p:nvCxnSpPr>
        <p:spPr>
          <a:xfrm>
            <a:off x="4592572" y="980728"/>
            <a:ext cx="0" cy="177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>
            <a:stCxn id="10" idx="2"/>
            <a:endCxn id="11" idx="0"/>
          </p:cNvCxnSpPr>
          <p:nvPr/>
        </p:nvCxnSpPr>
        <p:spPr>
          <a:xfrm>
            <a:off x="4592572" y="2132856"/>
            <a:ext cx="5561" cy="1744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183496" y="3356992"/>
            <a:ext cx="8784976" cy="350100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29" name="Conector de seta reta 28"/>
          <p:cNvCxnSpPr/>
          <p:nvPr/>
        </p:nvCxnSpPr>
        <p:spPr>
          <a:xfrm flipH="1">
            <a:off x="4592572" y="3140968"/>
            <a:ext cx="0" cy="19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3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836712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 – Agências Reguladoras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1498714"/>
            <a:ext cx="896448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Missão: Regular, controlar e fiscalizar a prestação dos serviços de saneamento básico de titularidade do poder público a que está vinculada ou por delegação.</a:t>
            </a:r>
          </a:p>
          <a:p>
            <a:pPr lvl="1">
              <a:lnSpc>
                <a:spcPct val="150000"/>
              </a:lnSpc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Dispõe: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Autonomia Administrativa;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Autonomia Financeira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Imposição </a:t>
            </a: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regras estabelecidas pelo Governo objetivando mudanças no comportamento econômico e técnico do setor, em benefício do consumidor e sociedade.</a:t>
            </a:r>
            <a:endParaRPr lang="pt-B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13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836712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 – Agências Reguladoras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(cont.)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1603129"/>
            <a:ext cx="8964488" cy="268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Regidas por princípios da legalidade, proporcionalidade, razoabilidade, celeridade, impessoalidade, igualdade, devido processo legal, descentralização, publicidade, moralidade, boa fé e eficiência.</a:t>
            </a:r>
          </a:p>
        </p:txBody>
      </p:sp>
    </p:spTree>
    <p:extLst>
      <p:ext uri="{BB962C8B-B14F-4D97-AF65-F5344CB8AC3E}">
        <p14:creationId xmlns:p14="http://schemas.microsoft.com/office/powerpoint/2010/main" val="41005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836712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 – Agências Reguladoras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(cont.)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1313058"/>
            <a:ext cx="8964488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Principais diretrizes: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objetividade no atendimento do interesse público;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adequação entre meios e fins, vedada a imposição de obrigação;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mínima intervenção na atividade privada;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indicação dos pressupostos de fato e de direito que determinam suas decisões;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adoção de metodologia que assegure a modicidade tarifária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proteção ao consumidor no que respeita continuidade, qualidade e preços;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acesso a informação.</a:t>
            </a:r>
          </a:p>
        </p:txBody>
      </p:sp>
    </p:spTree>
    <p:extLst>
      <p:ext uri="{BB962C8B-B14F-4D97-AF65-F5344CB8AC3E}">
        <p14:creationId xmlns:p14="http://schemas.microsoft.com/office/powerpoint/2010/main" val="110482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836712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 –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Agências Reguladoras – 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Regulação Econômica Financeira</a:t>
            </a:r>
            <a:endParaRPr lang="pt-BR" sz="22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1494938"/>
            <a:ext cx="89644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Objetivos específicos: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Sustentabilidade;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Eficiência produtiva;</a:t>
            </a:r>
            <a:endParaRPr lang="pt-B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Eficiência alocativa;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Equidade.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Principal instrumento: Regime tarifário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Marco conceitual: visa orientar a aplicabilidade dos objetivos específicos e: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Aceitação pública;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Estabilidade de preços;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Justiça na alocação dos custos, etc.;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Evitar controvérsias.</a:t>
            </a:r>
          </a:p>
        </p:txBody>
      </p:sp>
    </p:spTree>
    <p:extLst>
      <p:ext uri="{BB962C8B-B14F-4D97-AF65-F5344CB8AC3E}">
        <p14:creationId xmlns:p14="http://schemas.microsoft.com/office/powerpoint/2010/main" val="29922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836712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 –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Agências Reguladoras – 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Regulação Técnica</a:t>
            </a:r>
            <a:endParaRPr lang="pt-BR" sz="22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1654056"/>
            <a:ext cx="896448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Conhecimento</a:t>
            </a: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 plataforma de organização dos serviços (redes, reservatórios, bombas, estações de tratamento de água e esgotos, etc.);</a:t>
            </a:r>
          </a:p>
          <a:p>
            <a:pPr>
              <a:lnSpc>
                <a:spcPct val="150000"/>
              </a:lnSpc>
            </a:pPr>
            <a:endParaRPr lang="pt-B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Metas de qualidade</a:t>
            </a: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 prestação dos serviços;</a:t>
            </a:r>
          </a:p>
          <a:p>
            <a:pPr>
              <a:lnSpc>
                <a:spcPct val="150000"/>
              </a:lnSpc>
            </a:pPr>
            <a:endParaRPr lang="pt-B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Penalidades</a:t>
            </a: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27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836712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Para avançar</a:t>
            </a:r>
            <a:endParaRPr lang="pt-BR" sz="22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1654056"/>
            <a:ext cx="8964488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Competição saudável;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Capacitação técnica e de gestão;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Atenção especial do titular dos serviços: </a:t>
            </a:r>
          </a:p>
          <a:p>
            <a:pPr marL="914400" lvl="1" indent="-457200">
              <a:lnSpc>
                <a:spcPct val="200000"/>
              </a:lnSpc>
              <a:buAutoNum type="alphaLcParenR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modelo e edital de licitação; </a:t>
            </a:r>
          </a:p>
          <a:p>
            <a:pPr marL="914400" lvl="1" indent="-457200">
              <a:lnSpc>
                <a:spcPct val="150000"/>
              </a:lnSpc>
              <a:buAutoNum type="alphaLcParenR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contratos de concessão, contrato de programas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(Oliver Hart e Bengt Holmström);</a:t>
            </a: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914400" lvl="1" indent="-457200">
              <a:lnSpc>
                <a:spcPct val="200000"/>
              </a:lnSpc>
              <a:buAutoNum type="alphaLcParenR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participação ativa nas revisões </a:t>
            </a: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tarifárias</a:t>
            </a:r>
          </a:p>
          <a:p>
            <a:pPr marL="914400" lvl="1" indent="-457200">
              <a:lnSpc>
                <a:spcPct val="200000"/>
              </a:lnSpc>
              <a:buFontTx/>
              <a:buAutoNum type="alphaLcParenR"/>
            </a:pPr>
            <a:r>
              <a:rPr lang="pt-B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Mudanças de atitude dos agentes do setor.</a:t>
            </a:r>
          </a:p>
          <a:p>
            <a:pPr marL="914400" lvl="1" indent="-457200">
              <a:lnSpc>
                <a:spcPct val="200000"/>
              </a:lnSpc>
              <a:buAutoNum type="alphaLcParenR"/>
            </a:pPr>
            <a:endParaRPr lang="pt-BR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8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2736503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Obrigada</a:t>
            </a:r>
          </a:p>
          <a:p>
            <a:pPr algn="ctr"/>
            <a:endParaRPr lang="pt-B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dilmapena@uol.com.br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9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760050"/>
            <a:ext cx="88924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Índice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UcPeriod"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Introdução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UcPeriod"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Pontos para reflexão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UcPeriod"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PNAD 2016: O que nos diz?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UcPeriod"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Desafio constante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Estrutura Institucional da Prestação de Serviços de Saneamento Básico</a:t>
            </a:r>
          </a:p>
          <a:p>
            <a:pPr marL="514350" indent="-514350">
              <a:lnSpc>
                <a:spcPct val="200000"/>
              </a:lnSpc>
              <a:buFont typeface="+mj-lt"/>
              <a:buAutoNum type="romanUcPeriod"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Agências Reguladoras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3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836712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 - Introdução</a:t>
            </a:r>
            <a:endParaRPr lang="pt-BR" sz="28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23522" y="1445875"/>
            <a:ext cx="8640965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Desde 2007, várias iniciativas legais foram introduzidas no Setor de Saneamento: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Lei Federal/Decretos Regulamentadores;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Leis Estaduais de Políticas;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Leis Estaduais criando Agências Reguladoras em 22 estados, cerca de 2.800 municípios com serviços regulados;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Renovação de concessões a partir do novo marco legal em mais de 1.300 municípios;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Participação privada em cerca de 260 municípios, 5% da população.</a:t>
            </a:r>
            <a:endParaRPr lang="pt-B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3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836712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II – Pontos para reflexão</a:t>
            </a:r>
            <a:endParaRPr lang="pt-BR" sz="28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1268760"/>
            <a:ext cx="8964488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Essas iniciativas proporcionaram avanços no setor?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Promoveram a centralização flexibilização, descentralização da prestação dos serviços ou arranjos mais eficientes?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Maior participação do setor privado?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Houve alterações significativas na formulação e implementação das políticas Federal, Estadual e Municipal?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Planos de metas?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Planos de investimentos?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Avaliação de impactos e de resultados?</a:t>
            </a:r>
            <a:endParaRPr lang="pt-B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1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836712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II – Pontos para reflexão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(cont.)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1498714"/>
            <a:ext cx="89644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nossa legislação em qualquer esfera de poder foi explícita quanto a política de subsídios?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Público alvo;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Critérios;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Impacto tarifário.</a:t>
            </a:r>
          </a:p>
          <a:p>
            <a:pPr marL="3429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Quais </a:t>
            </a: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mudanças na regulação, controle e fiscalização?</a:t>
            </a:r>
          </a:p>
          <a:p>
            <a:pPr marL="3429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Houve avanços na sustentabilidade da prestação dos serviços no longo prazo? </a:t>
            </a:r>
          </a:p>
          <a:p>
            <a:pPr marL="3429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Existe mapa de riscos técnicos, financeiros, climatológicos e políticos?</a:t>
            </a:r>
            <a:endParaRPr lang="pt-B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9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836712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III – PNAD 2016: O que nos diz?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1498714"/>
            <a:ext cx="89644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Domicílios com coleta de esgotos:</a:t>
            </a:r>
          </a:p>
          <a:p>
            <a:pPr algn="ctr">
              <a:lnSpc>
                <a:spcPct val="200000"/>
              </a:lnSpc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2014: 63,5%              2015: 65,3%</a:t>
            </a:r>
          </a:p>
          <a:p>
            <a:pPr algn="ctr">
              <a:lnSpc>
                <a:spcPct val="150000"/>
              </a:lnSpc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∆ 1,9 milhões de domicílios</a:t>
            </a:r>
            <a:endParaRPr lang="pt-B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671731"/>
              </p:ext>
            </p:extLst>
          </p:nvPr>
        </p:nvGraphicFramePr>
        <p:xfrm>
          <a:off x="2573524" y="3645024"/>
          <a:ext cx="4176464" cy="1981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1128464"/>
              </a:tblGrid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20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Região</a:t>
                      </a:r>
                      <a:r>
                        <a:rPr kumimoji="0" lang="pt-BR" sz="20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Norte</a:t>
                      </a:r>
                      <a:endParaRPr kumimoji="0" lang="pt-BR" sz="20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20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22,6%</a:t>
                      </a:r>
                      <a:endParaRPr kumimoji="0" lang="pt-BR" sz="20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sz="20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Região</a:t>
                      </a:r>
                      <a:r>
                        <a:rPr kumimoji="0" lang="pt-BR" sz="20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Nordeste</a:t>
                      </a:r>
                      <a:endParaRPr lang="pt-BR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42,9%</a:t>
                      </a:r>
                      <a:endParaRPr lang="pt-BR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sz="20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Região</a:t>
                      </a:r>
                      <a:r>
                        <a:rPr kumimoji="0" lang="pt-BR" sz="20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Centro-Oeste</a:t>
                      </a:r>
                      <a:endParaRPr lang="pt-BR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53,2%</a:t>
                      </a:r>
                      <a:endParaRPr lang="pt-BR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sz="20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Região</a:t>
                      </a:r>
                      <a:r>
                        <a:rPr kumimoji="0" lang="pt-BR" sz="20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Sul</a:t>
                      </a:r>
                      <a:endParaRPr lang="pt-BR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65,1%</a:t>
                      </a:r>
                      <a:endParaRPr lang="pt-BR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sz="20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Região</a:t>
                      </a:r>
                      <a:r>
                        <a:rPr kumimoji="0" lang="pt-BR" sz="20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Sudeste</a:t>
                      </a:r>
                      <a:endParaRPr lang="pt-BR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88,6%</a:t>
                      </a:r>
                      <a:endParaRPr lang="pt-BR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eta para a direita 2"/>
          <p:cNvSpPr/>
          <p:nvPr/>
        </p:nvSpPr>
        <p:spPr>
          <a:xfrm>
            <a:off x="4184250" y="2348880"/>
            <a:ext cx="1008112" cy="21602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06062" y="5849644"/>
            <a:ext cx="8964488" cy="531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Tratamento de esgotos – aprox. 70% do coletado</a:t>
            </a:r>
          </a:p>
        </p:txBody>
      </p:sp>
    </p:spTree>
    <p:extLst>
      <p:ext uri="{BB962C8B-B14F-4D97-AF65-F5344CB8AC3E}">
        <p14:creationId xmlns:p14="http://schemas.microsoft.com/office/powerpoint/2010/main" val="43067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836712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III – PNAD 2016: O que nos diz?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1715904"/>
            <a:ext cx="89644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Domicílios atendidos por rede de abastecimento de água:</a:t>
            </a:r>
          </a:p>
          <a:p>
            <a:pPr algn="ctr">
              <a:lnSpc>
                <a:spcPct val="200000"/>
              </a:lnSpc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2015: 85,4%</a:t>
            </a:r>
          </a:p>
          <a:p>
            <a:pPr algn="ctr">
              <a:lnSpc>
                <a:spcPct val="150000"/>
              </a:lnSpc>
            </a:pPr>
            <a:r>
              <a:rPr lang="pt-B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∆ 876 mil domicílios</a:t>
            </a:r>
            <a:endParaRPr lang="pt-BR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971166"/>
              </p:ext>
            </p:extLst>
          </p:nvPr>
        </p:nvGraphicFramePr>
        <p:xfrm>
          <a:off x="2573524" y="3896072"/>
          <a:ext cx="4176464" cy="1981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1128464"/>
              </a:tblGrid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20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Região</a:t>
                      </a:r>
                      <a:r>
                        <a:rPr kumimoji="0" lang="pt-BR" sz="20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Norte</a:t>
                      </a:r>
                      <a:endParaRPr kumimoji="0" lang="pt-BR" sz="20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t-BR" sz="20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60,2%</a:t>
                      </a:r>
                      <a:endParaRPr kumimoji="0" lang="pt-BR" sz="2000" kern="1200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sz="20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Região</a:t>
                      </a:r>
                      <a:r>
                        <a:rPr kumimoji="0" lang="pt-BR" sz="20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Nordeste</a:t>
                      </a:r>
                      <a:endParaRPr lang="pt-BR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79,7%</a:t>
                      </a:r>
                      <a:endParaRPr lang="pt-BR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sz="20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Região</a:t>
                      </a:r>
                      <a:r>
                        <a:rPr kumimoji="0" lang="pt-BR" sz="20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Sudeste</a:t>
                      </a:r>
                      <a:endParaRPr lang="pt-BR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92,2%</a:t>
                      </a:r>
                      <a:endParaRPr lang="pt-BR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sz="20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Região</a:t>
                      </a:r>
                      <a:r>
                        <a:rPr kumimoji="0" lang="pt-BR" sz="20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Sul</a:t>
                      </a:r>
                      <a:endParaRPr lang="pt-BR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88,3%</a:t>
                      </a:r>
                      <a:endParaRPr lang="pt-BR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t-BR" sz="20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Região</a:t>
                      </a:r>
                      <a:r>
                        <a:rPr kumimoji="0" lang="pt-BR" sz="200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Centro-Oeste</a:t>
                      </a:r>
                      <a:endParaRPr lang="pt-BR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85,7%</a:t>
                      </a:r>
                      <a:endParaRPr lang="pt-BR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8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836712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IV – Desafio constante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2" y="1966188"/>
            <a:ext cx="8964488" cy="3398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Todos os domicílios atendidos por água potável e coleta de esgotos;</a:t>
            </a:r>
          </a:p>
          <a:p>
            <a:pPr marL="342900" indent="-342900" algn="ctr">
              <a:lnSpc>
                <a:spcPct val="200000"/>
              </a:lnSpc>
              <a:buFont typeface="Wingdings" pitchFamily="2" charset="2"/>
              <a:buChar char="ü"/>
            </a:pPr>
            <a:endParaRPr lang="pt-BR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ctr"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Rios, córregos, lagos limpos.</a:t>
            </a:r>
            <a:endParaRPr lang="pt-B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2886035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Estrutura Institucional da Prestação de Serviços de Saneamento Básico</a:t>
            </a:r>
          </a:p>
        </p:txBody>
      </p:sp>
    </p:spTree>
    <p:extLst>
      <p:ext uri="{BB962C8B-B14F-4D97-AF65-F5344CB8AC3E}">
        <p14:creationId xmlns:p14="http://schemas.microsoft.com/office/powerpoint/2010/main" val="1775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783</Words>
  <Application>Microsoft Office PowerPoint</Application>
  <PresentationFormat>Apresentação na tela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Fluxo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Dilma</dc:creator>
  <cp:lastModifiedBy>Dilma</cp:lastModifiedBy>
  <cp:revision>45</cp:revision>
  <dcterms:created xsi:type="dcterms:W3CDTF">2016-11-27T14:00:04Z</dcterms:created>
  <dcterms:modified xsi:type="dcterms:W3CDTF">2016-11-28T11:22:15Z</dcterms:modified>
</cp:coreProperties>
</file>